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4.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365" r:id="rId2"/>
    <p:sldId id="499" r:id="rId3"/>
    <p:sldId id="366" r:id="rId4"/>
    <p:sldId id="400" r:id="rId5"/>
    <p:sldId id="370" r:id="rId6"/>
    <p:sldId id="371" r:id="rId7"/>
    <p:sldId id="372" r:id="rId8"/>
    <p:sldId id="373" r:id="rId9"/>
    <p:sldId id="374" r:id="rId10"/>
    <p:sldId id="396" r:id="rId11"/>
    <p:sldId id="382" r:id="rId12"/>
    <p:sldId id="379" r:id="rId13"/>
    <p:sldId id="380" r:id="rId14"/>
    <p:sldId id="420" r:id="rId15"/>
    <p:sldId id="409" r:id="rId16"/>
    <p:sldId id="378" r:id="rId17"/>
    <p:sldId id="427" r:id="rId18"/>
    <p:sldId id="491" r:id="rId19"/>
    <p:sldId id="492" r:id="rId20"/>
    <p:sldId id="399" r:id="rId21"/>
    <p:sldId id="381" r:id="rId22"/>
    <p:sldId id="377" r:id="rId23"/>
    <p:sldId id="411" r:id="rId24"/>
    <p:sldId id="383" r:id="rId25"/>
    <p:sldId id="384" r:id="rId26"/>
    <p:sldId id="385" r:id="rId27"/>
    <p:sldId id="386" r:id="rId28"/>
    <p:sldId id="387" r:id="rId29"/>
    <p:sldId id="388" r:id="rId30"/>
    <p:sldId id="389" r:id="rId31"/>
    <p:sldId id="401" r:id="rId32"/>
    <p:sldId id="412" r:id="rId33"/>
    <p:sldId id="488" r:id="rId34"/>
    <p:sldId id="430" r:id="rId35"/>
    <p:sldId id="397" r:id="rId36"/>
    <p:sldId id="398" r:id="rId37"/>
    <p:sldId id="489" r:id="rId38"/>
    <p:sldId id="394" r:id="rId39"/>
    <p:sldId id="415" r:id="rId40"/>
    <p:sldId id="497" r:id="rId41"/>
    <p:sldId id="419" r:id="rId42"/>
    <p:sldId id="443" r:id="rId43"/>
    <p:sldId id="395" r:id="rId44"/>
    <p:sldId id="402" r:id="rId45"/>
    <p:sldId id="418" r:id="rId46"/>
    <p:sldId id="392" r:id="rId47"/>
    <p:sldId id="413" r:id="rId48"/>
    <p:sldId id="414" r:id="rId49"/>
    <p:sldId id="406" r:id="rId50"/>
    <p:sldId id="417" r:id="rId51"/>
    <p:sldId id="447" r:id="rId52"/>
    <p:sldId id="455" r:id="rId53"/>
    <p:sldId id="446" r:id="rId54"/>
    <p:sldId id="451" r:id="rId55"/>
    <p:sldId id="452" r:id="rId56"/>
    <p:sldId id="461" r:id="rId57"/>
    <p:sldId id="459" r:id="rId58"/>
    <p:sldId id="465" r:id="rId59"/>
    <p:sldId id="440" r:id="rId60"/>
    <p:sldId id="422" r:id="rId61"/>
    <p:sldId id="431" r:id="rId62"/>
    <p:sldId id="436" r:id="rId63"/>
    <p:sldId id="445" r:id="rId64"/>
    <p:sldId id="437" r:id="rId65"/>
    <p:sldId id="433" r:id="rId66"/>
    <p:sldId id="448" r:id="rId67"/>
    <p:sldId id="435" r:id="rId68"/>
    <p:sldId id="434" r:id="rId69"/>
    <p:sldId id="426" r:id="rId70"/>
    <p:sldId id="466" r:id="rId71"/>
    <p:sldId id="439" r:id="rId72"/>
    <p:sldId id="423" r:id="rId73"/>
    <p:sldId id="428" r:id="rId74"/>
    <p:sldId id="425" r:id="rId75"/>
    <p:sldId id="493" r:id="rId76"/>
    <p:sldId id="441" r:id="rId77"/>
    <p:sldId id="421" r:id="rId78"/>
    <p:sldId id="463" r:id="rId79"/>
    <p:sldId id="407" r:id="rId80"/>
    <p:sldId id="404" r:id="rId81"/>
    <p:sldId id="424" r:id="rId82"/>
    <p:sldId id="469" r:id="rId83"/>
    <p:sldId id="438" r:id="rId84"/>
    <p:sldId id="474" r:id="rId85"/>
    <p:sldId id="476" r:id="rId86"/>
    <p:sldId id="475" r:id="rId87"/>
    <p:sldId id="477" r:id="rId88"/>
    <p:sldId id="500" r:id="rId89"/>
    <p:sldId id="501" r:id="rId90"/>
    <p:sldId id="471" r:id="rId91"/>
    <p:sldId id="472" r:id="rId92"/>
    <p:sldId id="473" r:id="rId93"/>
    <p:sldId id="470" r:id="rId94"/>
    <p:sldId id="457" r:id="rId95"/>
    <p:sldId id="456" r:id="rId96"/>
    <p:sldId id="449" r:id="rId97"/>
    <p:sldId id="453" r:id="rId98"/>
    <p:sldId id="454" r:id="rId99"/>
    <p:sldId id="408" r:id="rId100"/>
    <p:sldId id="502" r:id="rId101"/>
    <p:sldId id="479" r:id="rId102"/>
    <p:sldId id="405" r:id="rId103"/>
    <p:sldId id="468" r:id="rId104"/>
    <p:sldId id="482" r:id="rId105"/>
    <p:sldId id="495" r:id="rId106"/>
    <p:sldId id="480" r:id="rId107"/>
    <p:sldId id="483" r:id="rId108"/>
    <p:sldId id="487" r:id="rId109"/>
    <p:sldId id="486" r:id="rId110"/>
    <p:sldId id="481" r:id="rId111"/>
    <p:sldId id="484" r:id="rId112"/>
    <p:sldId id="485" r:id="rId113"/>
    <p:sldId id="393" r:id="rId114"/>
    <p:sldId id="498" r:id="rId115"/>
    <p:sldId id="416" r:id="rId116"/>
  </p:sldIdLst>
  <p:sldSz cx="9144000" cy="6858000" type="screen4x3"/>
  <p:notesSz cx="6858000" cy="9144000"/>
  <p:defaultTextStyle>
    <a:defPPr>
      <a:defRPr lang="en-US"/>
    </a:defPPr>
    <a:lvl1pPr algn="l" rtl="0" fontAlgn="base">
      <a:spcBef>
        <a:spcPct val="20000"/>
      </a:spcBef>
      <a:spcAft>
        <a:spcPct val="0"/>
      </a:spcAft>
      <a:buChar char="•"/>
      <a:defRPr sz="3200" b="1" kern="1200">
        <a:solidFill>
          <a:schemeClr val="tx1"/>
        </a:solidFill>
        <a:latin typeface="Arial" pitchFamily="34" charset="0"/>
        <a:ea typeface="+mn-ea"/>
        <a:cs typeface="+mn-cs"/>
      </a:defRPr>
    </a:lvl1pPr>
    <a:lvl2pPr marL="457200" algn="l" rtl="0" fontAlgn="base">
      <a:spcBef>
        <a:spcPct val="20000"/>
      </a:spcBef>
      <a:spcAft>
        <a:spcPct val="0"/>
      </a:spcAft>
      <a:buChar char="•"/>
      <a:defRPr sz="3200" b="1" kern="1200">
        <a:solidFill>
          <a:schemeClr val="tx1"/>
        </a:solidFill>
        <a:latin typeface="Arial" pitchFamily="34" charset="0"/>
        <a:ea typeface="+mn-ea"/>
        <a:cs typeface="+mn-cs"/>
      </a:defRPr>
    </a:lvl2pPr>
    <a:lvl3pPr marL="914400" algn="l" rtl="0" fontAlgn="base">
      <a:spcBef>
        <a:spcPct val="20000"/>
      </a:spcBef>
      <a:spcAft>
        <a:spcPct val="0"/>
      </a:spcAft>
      <a:buChar char="•"/>
      <a:defRPr sz="3200" b="1" kern="1200">
        <a:solidFill>
          <a:schemeClr val="tx1"/>
        </a:solidFill>
        <a:latin typeface="Arial" pitchFamily="34" charset="0"/>
        <a:ea typeface="+mn-ea"/>
        <a:cs typeface="+mn-cs"/>
      </a:defRPr>
    </a:lvl3pPr>
    <a:lvl4pPr marL="1371600" algn="l" rtl="0" fontAlgn="base">
      <a:spcBef>
        <a:spcPct val="20000"/>
      </a:spcBef>
      <a:spcAft>
        <a:spcPct val="0"/>
      </a:spcAft>
      <a:buChar char="•"/>
      <a:defRPr sz="3200" b="1" kern="1200">
        <a:solidFill>
          <a:schemeClr val="tx1"/>
        </a:solidFill>
        <a:latin typeface="Arial" pitchFamily="34" charset="0"/>
        <a:ea typeface="+mn-ea"/>
        <a:cs typeface="+mn-cs"/>
      </a:defRPr>
    </a:lvl4pPr>
    <a:lvl5pPr marL="1828800" algn="l" rtl="0" fontAlgn="base">
      <a:spcBef>
        <a:spcPct val="20000"/>
      </a:spcBef>
      <a:spcAft>
        <a:spcPct val="0"/>
      </a:spcAft>
      <a:buChar char="•"/>
      <a:defRPr sz="3200" b="1" kern="1200">
        <a:solidFill>
          <a:schemeClr val="tx1"/>
        </a:solidFill>
        <a:latin typeface="Arial" pitchFamily="34" charset="0"/>
        <a:ea typeface="+mn-ea"/>
        <a:cs typeface="+mn-cs"/>
      </a:defRPr>
    </a:lvl5pPr>
    <a:lvl6pPr marL="2286000" algn="l" defTabSz="914400" rtl="0" eaLnBrk="1" latinLnBrk="0" hangingPunct="1">
      <a:defRPr sz="3200" b="1" kern="1200">
        <a:solidFill>
          <a:schemeClr val="tx1"/>
        </a:solidFill>
        <a:latin typeface="Arial" pitchFamily="34" charset="0"/>
        <a:ea typeface="+mn-ea"/>
        <a:cs typeface="+mn-cs"/>
      </a:defRPr>
    </a:lvl6pPr>
    <a:lvl7pPr marL="2743200" algn="l" defTabSz="914400" rtl="0" eaLnBrk="1" latinLnBrk="0" hangingPunct="1">
      <a:defRPr sz="3200" b="1" kern="1200">
        <a:solidFill>
          <a:schemeClr val="tx1"/>
        </a:solidFill>
        <a:latin typeface="Arial" pitchFamily="34" charset="0"/>
        <a:ea typeface="+mn-ea"/>
        <a:cs typeface="+mn-cs"/>
      </a:defRPr>
    </a:lvl7pPr>
    <a:lvl8pPr marL="3200400" algn="l" defTabSz="914400" rtl="0" eaLnBrk="1" latinLnBrk="0" hangingPunct="1">
      <a:defRPr sz="3200" b="1" kern="1200">
        <a:solidFill>
          <a:schemeClr val="tx1"/>
        </a:solidFill>
        <a:latin typeface="Arial" pitchFamily="34" charset="0"/>
        <a:ea typeface="+mn-ea"/>
        <a:cs typeface="+mn-cs"/>
      </a:defRPr>
    </a:lvl8pPr>
    <a:lvl9pPr marL="3657600" algn="l" defTabSz="914400" rtl="0" eaLnBrk="1" latinLnBrk="0" hangingPunct="1">
      <a:defRPr sz="3200" b="1"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17145048-E4E7-40BA-B1DD-D3573BCA65B5}">
          <p14:sldIdLst>
            <p14:sldId id="365"/>
            <p14:sldId id="499"/>
            <p14:sldId id="366"/>
            <p14:sldId id="400"/>
            <p14:sldId id="370"/>
            <p14:sldId id="371"/>
            <p14:sldId id="372"/>
            <p14:sldId id="373"/>
            <p14:sldId id="374"/>
            <p14:sldId id="396"/>
            <p14:sldId id="382"/>
            <p14:sldId id="379"/>
            <p14:sldId id="380"/>
            <p14:sldId id="420"/>
            <p14:sldId id="409"/>
            <p14:sldId id="378"/>
            <p14:sldId id="427"/>
            <p14:sldId id="491"/>
            <p14:sldId id="492"/>
            <p14:sldId id="399"/>
            <p14:sldId id="381"/>
            <p14:sldId id="377"/>
            <p14:sldId id="411"/>
            <p14:sldId id="383"/>
            <p14:sldId id="384"/>
            <p14:sldId id="385"/>
            <p14:sldId id="386"/>
            <p14:sldId id="387"/>
            <p14:sldId id="388"/>
            <p14:sldId id="389"/>
            <p14:sldId id="401"/>
            <p14:sldId id="412"/>
            <p14:sldId id="488"/>
            <p14:sldId id="430"/>
            <p14:sldId id="397"/>
            <p14:sldId id="398"/>
            <p14:sldId id="489"/>
            <p14:sldId id="394"/>
            <p14:sldId id="415"/>
            <p14:sldId id="497"/>
            <p14:sldId id="419"/>
            <p14:sldId id="443"/>
            <p14:sldId id="395"/>
            <p14:sldId id="402"/>
            <p14:sldId id="418"/>
            <p14:sldId id="392"/>
            <p14:sldId id="413"/>
            <p14:sldId id="414"/>
            <p14:sldId id="406"/>
            <p14:sldId id="417"/>
            <p14:sldId id="447"/>
            <p14:sldId id="455"/>
            <p14:sldId id="446"/>
            <p14:sldId id="451"/>
          </p14:sldIdLst>
        </p14:section>
        <p14:section name="Untitled Section" id="{16363494-A8B7-4CA9-9D11-1FEB19D62086}">
          <p14:sldIdLst>
            <p14:sldId id="452"/>
            <p14:sldId id="461"/>
            <p14:sldId id="459"/>
            <p14:sldId id="465"/>
            <p14:sldId id="440"/>
            <p14:sldId id="422"/>
            <p14:sldId id="431"/>
            <p14:sldId id="436"/>
            <p14:sldId id="445"/>
            <p14:sldId id="437"/>
            <p14:sldId id="433"/>
            <p14:sldId id="448"/>
            <p14:sldId id="435"/>
            <p14:sldId id="434"/>
            <p14:sldId id="426"/>
            <p14:sldId id="466"/>
            <p14:sldId id="439"/>
            <p14:sldId id="423"/>
            <p14:sldId id="428"/>
            <p14:sldId id="425"/>
            <p14:sldId id="493"/>
            <p14:sldId id="441"/>
            <p14:sldId id="421"/>
            <p14:sldId id="463"/>
            <p14:sldId id="407"/>
            <p14:sldId id="404"/>
            <p14:sldId id="424"/>
            <p14:sldId id="469"/>
            <p14:sldId id="438"/>
            <p14:sldId id="474"/>
            <p14:sldId id="476"/>
            <p14:sldId id="475"/>
            <p14:sldId id="477"/>
            <p14:sldId id="500"/>
            <p14:sldId id="501"/>
            <p14:sldId id="471"/>
            <p14:sldId id="472"/>
            <p14:sldId id="473"/>
            <p14:sldId id="470"/>
            <p14:sldId id="457"/>
            <p14:sldId id="456"/>
            <p14:sldId id="449"/>
            <p14:sldId id="453"/>
            <p14:sldId id="454"/>
            <p14:sldId id="408"/>
            <p14:sldId id="502"/>
            <p14:sldId id="479"/>
            <p14:sldId id="405"/>
            <p14:sldId id="468"/>
            <p14:sldId id="482"/>
            <p14:sldId id="495"/>
            <p14:sldId id="480"/>
            <p14:sldId id="483"/>
            <p14:sldId id="487"/>
            <p14:sldId id="486"/>
            <p14:sldId id="481"/>
            <p14:sldId id="484"/>
            <p14:sldId id="485"/>
            <p14:sldId id="393"/>
            <p14:sldId id="498"/>
            <p14:sldId id="41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99"/>
    <a:srgbClr val="CCFFCC"/>
    <a:srgbClr val="00F26D"/>
    <a:srgbClr val="F0D7C8"/>
    <a:srgbClr val="EDA359"/>
    <a:srgbClr val="99FF99"/>
    <a:srgbClr val="FFFFCC"/>
    <a:srgbClr val="0099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389" autoAdjust="0"/>
    <p:restoredTop sz="94711" autoAdjust="0"/>
  </p:normalViewPr>
  <p:slideViewPr>
    <p:cSldViewPr>
      <p:cViewPr>
        <p:scale>
          <a:sx n="100" d="100"/>
          <a:sy n="100" d="100"/>
        </p:scale>
        <p:origin x="-726" y="-15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smtClean="0"/>
              <a:t>US Per Capital</a:t>
            </a:r>
            <a:r>
              <a:rPr lang="en-US" sz="1800" baseline="0" dirty="0" smtClean="0"/>
              <a:t> </a:t>
            </a:r>
            <a:r>
              <a:rPr lang="en-US" sz="1800" dirty="0" smtClean="0"/>
              <a:t>Fertility Rate (Births/1000)</a:t>
            </a:r>
            <a:endParaRPr lang="en-US" sz="1800" dirty="0"/>
          </a:p>
        </c:rich>
      </c:tx>
      <c:layout>
        <c:manualLayout>
          <c:xMode val="edge"/>
          <c:yMode val="edge"/>
          <c:x val="0.23296831811952709"/>
          <c:y val="4.9180327868852458E-2"/>
        </c:manualLayout>
      </c:layout>
      <c:overlay val="0"/>
    </c:title>
    <c:autoTitleDeleted val="0"/>
    <c:plotArea>
      <c:layout>
        <c:manualLayout>
          <c:layoutTarget val="inner"/>
          <c:xMode val="edge"/>
          <c:yMode val="edge"/>
          <c:x val="7.8195712261631009E-2"/>
          <c:y val="0.13357945010971989"/>
          <c:w val="0.88204643114300973"/>
          <c:h val="0.76403424981713353"/>
        </c:manualLayout>
      </c:layout>
      <c:lineChart>
        <c:grouping val="standard"/>
        <c:varyColors val="0"/>
        <c:ser>
          <c:idx val="0"/>
          <c:order val="0"/>
          <c:tx>
            <c:strRef>
              <c:f>Sheet1!$B$1</c:f>
              <c:strCache>
                <c:ptCount val="1"/>
                <c:pt idx="0">
                  <c:v>General Fertility Rate</c:v>
                </c:pt>
              </c:strCache>
            </c:strRef>
          </c:tx>
          <c:marker>
            <c:spPr>
              <a:solidFill>
                <a:srgbClr val="FF0000"/>
              </a:solidFill>
            </c:spPr>
          </c:marker>
          <c:cat>
            <c:numRef>
              <c:f>Sheet1!$A$2:$A$110</c:f>
              <c:numCache>
                <c:formatCode>General</c:formatCode>
                <c:ptCount val="109"/>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numCache>
            </c:numRef>
          </c:cat>
          <c:val>
            <c:numRef>
              <c:f>Sheet1!$B$2:$B$110</c:f>
              <c:numCache>
                <c:formatCode>General</c:formatCode>
                <c:ptCount val="109"/>
                <c:pt idx="0">
                  <c:v>126.8</c:v>
                </c:pt>
                <c:pt idx="1">
                  <c:v>126.8</c:v>
                </c:pt>
                <c:pt idx="2">
                  <c:v>126.3</c:v>
                </c:pt>
                <c:pt idx="3">
                  <c:v>125.8</c:v>
                </c:pt>
                <c:pt idx="4">
                  <c:v>124.7</c:v>
                </c:pt>
                <c:pt idx="5">
                  <c:v>126.6</c:v>
                </c:pt>
                <c:pt idx="6">
                  <c:v>125</c:v>
                </c:pt>
                <c:pt idx="7">
                  <c:v>123.4</c:v>
                </c:pt>
                <c:pt idx="8">
                  <c:v>121</c:v>
                </c:pt>
                <c:pt idx="9">
                  <c:v>119.8</c:v>
                </c:pt>
                <c:pt idx="10">
                  <c:v>111.2</c:v>
                </c:pt>
                <c:pt idx="11">
                  <c:v>117.9</c:v>
                </c:pt>
                <c:pt idx="12">
                  <c:v>119.8</c:v>
                </c:pt>
                <c:pt idx="13">
                  <c:v>111.2</c:v>
                </c:pt>
                <c:pt idx="14">
                  <c:v>110.5</c:v>
                </c:pt>
                <c:pt idx="15">
                  <c:v>110.9</c:v>
                </c:pt>
                <c:pt idx="16">
                  <c:v>106.6</c:v>
                </c:pt>
                <c:pt idx="17">
                  <c:v>102.6</c:v>
                </c:pt>
                <c:pt idx="18">
                  <c:v>99.8</c:v>
                </c:pt>
                <c:pt idx="19">
                  <c:v>93.8</c:v>
                </c:pt>
                <c:pt idx="20">
                  <c:v>89.3</c:v>
                </c:pt>
                <c:pt idx="21">
                  <c:v>89.2</c:v>
                </c:pt>
                <c:pt idx="22">
                  <c:v>84.6</c:v>
                </c:pt>
                <c:pt idx="23">
                  <c:v>81.7</c:v>
                </c:pt>
                <c:pt idx="24">
                  <c:v>76.3</c:v>
                </c:pt>
                <c:pt idx="25">
                  <c:v>78.5</c:v>
                </c:pt>
                <c:pt idx="26">
                  <c:v>77.2</c:v>
                </c:pt>
                <c:pt idx="27">
                  <c:v>75.8</c:v>
                </c:pt>
                <c:pt idx="28">
                  <c:v>77.099999999999994</c:v>
                </c:pt>
                <c:pt idx="29">
                  <c:v>79.099999999999994</c:v>
                </c:pt>
                <c:pt idx="30">
                  <c:v>77.599999999999994</c:v>
                </c:pt>
                <c:pt idx="31">
                  <c:v>79.900000000000006</c:v>
                </c:pt>
                <c:pt idx="32">
                  <c:v>83.4</c:v>
                </c:pt>
                <c:pt idx="33">
                  <c:v>91.5</c:v>
                </c:pt>
                <c:pt idx="34">
                  <c:v>94.3</c:v>
                </c:pt>
                <c:pt idx="35">
                  <c:v>88.8</c:v>
                </c:pt>
                <c:pt idx="36">
                  <c:v>85.9</c:v>
                </c:pt>
                <c:pt idx="37">
                  <c:v>101.9</c:v>
                </c:pt>
                <c:pt idx="38">
                  <c:v>113.3</c:v>
                </c:pt>
                <c:pt idx="39">
                  <c:v>107.3</c:v>
                </c:pt>
                <c:pt idx="40">
                  <c:v>107.1</c:v>
                </c:pt>
                <c:pt idx="41">
                  <c:v>106.2</c:v>
                </c:pt>
                <c:pt idx="42">
                  <c:v>111.5</c:v>
                </c:pt>
                <c:pt idx="43">
                  <c:v>113.9</c:v>
                </c:pt>
                <c:pt idx="44">
                  <c:v>115.2</c:v>
                </c:pt>
                <c:pt idx="45">
                  <c:v>118.1</c:v>
                </c:pt>
                <c:pt idx="46">
                  <c:v>118.3</c:v>
                </c:pt>
                <c:pt idx="47">
                  <c:v>121.2</c:v>
                </c:pt>
                <c:pt idx="48">
                  <c:v>122.9</c:v>
                </c:pt>
                <c:pt idx="49">
                  <c:v>120.2</c:v>
                </c:pt>
                <c:pt idx="50">
                  <c:v>118.8</c:v>
                </c:pt>
                <c:pt idx="51">
                  <c:v>118</c:v>
                </c:pt>
                <c:pt idx="52">
                  <c:v>117.1</c:v>
                </c:pt>
                <c:pt idx="53">
                  <c:v>112</c:v>
                </c:pt>
                <c:pt idx="54">
                  <c:v>108.3</c:v>
                </c:pt>
                <c:pt idx="55">
                  <c:v>104.7</c:v>
                </c:pt>
                <c:pt idx="56">
                  <c:v>96.3</c:v>
                </c:pt>
                <c:pt idx="57">
                  <c:v>90.8</c:v>
                </c:pt>
                <c:pt idx="58">
                  <c:v>87.2</c:v>
                </c:pt>
                <c:pt idx="59">
                  <c:v>85.2</c:v>
                </c:pt>
                <c:pt idx="60">
                  <c:v>86.1</c:v>
                </c:pt>
                <c:pt idx="61">
                  <c:v>87.9</c:v>
                </c:pt>
                <c:pt idx="62">
                  <c:v>81.599999999999994</c:v>
                </c:pt>
                <c:pt idx="63">
                  <c:v>73.099999999999994</c:v>
                </c:pt>
                <c:pt idx="64">
                  <c:v>68.8</c:v>
                </c:pt>
                <c:pt idx="65">
                  <c:v>67.8</c:v>
                </c:pt>
                <c:pt idx="66">
                  <c:v>66</c:v>
                </c:pt>
                <c:pt idx="67">
                  <c:v>65</c:v>
                </c:pt>
                <c:pt idx="68">
                  <c:v>66.8</c:v>
                </c:pt>
                <c:pt idx="69">
                  <c:v>65.5</c:v>
                </c:pt>
                <c:pt idx="70">
                  <c:v>67.2</c:v>
                </c:pt>
                <c:pt idx="71">
                  <c:v>68.400000000000006</c:v>
                </c:pt>
                <c:pt idx="72">
                  <c:v>67.3</c:v>
                </c:pt>
                <c:pt idx="73">
                  <c:v>67.3</c:v>
                </c:pt>
                <c:pt idx="74">
                  <c:v>65.7</c:v>
                </c:pt>
                <c:pt idx="75">
                  <c:v>65.5</c:v>
                </c:pt>
                <c:pt idx="76">
                  <c:v>66.3</c:v>
                </c:pt>
                <c:pt idx="77">
                  <c:v>65.400000000000006</c:v>
                </c:pt>
                <c:pt idx="78">
                  <c:v>65.8</c:v>
                </c:pt>
                <c:pt idx="79">
                  <c:v>67.3</c:v>
                </c:pt>
                <c:pt idx="80">
                  <c:v>69.2</c:v>
                </c:pt>
                <c:pt idx="81">
                  <c:v>70.900000000000006</c:v>
                </c:pt>
                <c:pt idx="82">
                  <c:v>69.3</c:v>
                </c:pt>
                <c:pt idx="83">
                  <c:v>68.400000000000006</c:v>
                </c:pt>
                <c:pt idx="84">
                  <c:v>67</c:v>
                </c:pt>
                <c:pt idx="85">
                  <c:v>65.900000000000006</c:v>
                </c:pt>
                <c:pt idx="86">
                  <c:v>64.599999999999994</c:v>
                </c:pt>
                <c:pt idx="87">
                  <c:v>64.099999999999994</c:v>
                </c:pt>
                <c:pt idx="88">
                  <c:v>63.6</c:v>
                </c:pt>
                <c:pt idx="89">
                  <c:v>64.3</c:v>
                </c:pt>
                <c:pt idx="90">
                  <c:v>64.400000000000006</c:v>
                </c:pt>
                <c:pt idx="91">
                  <c:v>65.900000000000006</c:v>
                </c:pt>
                <c:pt idx="92">
                  <c:v>65.099999999999994</c:v>
                </c:pt>
                <c:pt idx="93">
                  <c:v>65</c:v>
                </c:pt>
                <c:pt idx="94">
                  <c:v>66.099999999999994</c:v>
                </c:pt>
                <c:pt idx="95">
                  <c:v>66.400000000000006</c:v>
                </c:pt>
                <c:pt idx="96">
                  <c:v>66.7</c:v>
                </c:pt>
                <c:pt idx="97">
                  <c:v>68.599999999999994</c:v>
                </c:pt>
                <c:pt idx="98">
                  <c:v>69.3</c:v>
                </c:pt>
                <c:pt idx="99">
                  <c:v>68.099999999999994</c:v>
                </c:pt>
                <c:pt idx="100">
                  <c:v>66.2</c:v>
                </c:pt>
                <c:pt idx="101">
                  <c:v>64.099999999999994</c:v>
                </c:pt>
                <c:pt idx="102">
                  <c:v>63.2</c:v>
                </c:pt>
                <c:pt idx="103">
                  <c:v>63</c:v>
                </c:pt>
                <c:pt idx="104">
                  <c:v>62.5</c:v>
                </c:pt>
                <c:pt idx="105">
                  <c:v>62.9</c:v>
                </c:pt>
                <c:pt idx="106">
                  <c:v>62.5</c:v>
                </c:pt>
                <c:pt idx="107">
                  <c:v>62</c:v>
                </c:pt>
                <c:pt idx="108">
                  <c:v>60.2</c:v>
                </c:pt>
              </c:numCache>
            </c:numRef>
          </c:val>
          <c:smooth val="0"/>
        </c:ser>
        <c:dLbls>
          <c:showLegendKey val="0"/>
          <c:showVal val="0"/>
          <c:showCatName val="0"/>
          <c:showSerName val="0"/>
          <c:showPercent val="0"/>
          <c:showBubbleSize val="0"/>
        </c:dLbls>
        <c:marker val="1"/>
        <c:smooth val="0"/>
        <c:axId val="801416320"/>
        <c:axId val="801418240"/>
      </c:lineChart>
      <c:catAx>
        <c:axId val="801416320"/>
        <c:scaling>
          <c:orientation val="minMax"/>
        </c:scaling>
        <c:delete val="0"/>
        <c:axPos val="b"/>
        <c:numFmt formatCode="General" sourceLinked="1"/>
        <c:majorTickMark val="out"/>
        <c:minorTickMark val="none"/>
        <c:tickLblPos val="nextTo"/>
        <c:crossAx val="801418240"/>
        <c:crosses val="autoZero"/>
        <c:auto val="1"/>
        <c:lblAlgn val="ctr"/>
        <c:lblOffset val="100"/>
        <c:tickLblSkip val="10"/>
        <c:noMultiLvlLbl val="0"/>
      </c:catAx>
      <c:valAx>
        <c:axId val="801418240"/>
        <c:scaling>
          <c:orientation val="minMax"/>
        </c:scaling>
        <c:delete val="0"/>
        <c:axPos val="l"/>
        <c:majorGridlines/>
        <c:numFmt formatCode="General" sourceLinked="1"/>
        <c:majorTickMark val="out"/>
        <c:minorTickMark val="none"/>
        <c:tickLblPos val="nextTo"/>
        <c:crossAx val="80141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smtClean="0"/>
              <a:t>Total US Births, By Year (Millions)</a:t>
            </a:r>
            <a:endParaRPr lang="en-US" sz="1800" dirty="0"/>
          </a:p>
        </c:rich>
      </c:tx>
      <c:layout>
        <c:manualLayout>
          <c:xMode val="edge"/>
          <c:yMode val="edge"/>
          <c:x val="0.32885327387173946"/>
          <c:y val="3.825136612021858E-2"/>
        </c:manualLayout>
      </c:layout>
      <c:overlay val="0"/>
    </c:title>
    <c:autoTitleDeleted val="0"/>
    <c:plotArea>
      <c:layout/>
      <c:lineChart>
        <c:grouping val="standard"/>
        <c:varyColors val="0"/>
        <c:ser>
          <c:idx val="0"/>
          <c:order val="0"/>
          <c:tx>
            <c:strRef>
              <c:f>Sheet1!$B$1</c:f>
              <c:strCache>
                <c:ptCount val="1"/>
                <c:pt idx="0">
                  <c:v>Live Births</c:v>
                </c:pt>
              </c:strCache>
            </c:strRef>
          </c:tx>
          <c:marker>
            <c:spPr>
              <a:solidFill>
                <a:srgbClr val="FF0000"/>
              </a:solidFill>
            </c:spPr>
          </c:marker>
          <c:cat>
            <c:numRef>
              <c:f>Sheet1!$A$2:$A$110</c:f>
              <c:numCache>
                <c:formatCode>General</c:formatCode>
                <c:ptCount val="109"/>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numCache>
            </c:numRef>
          </c:cat>
          <c:val>
            <c:numRef>
              <c:f>Sheet1!$B$2:$B$110</c:f>
              <c:numCache>
                <c:formatCode>#,##0</c:formatCode>
                <c:ptCount val="109"/>
                <c:pt idx="0">
                  <c:v>2718000</c:v>
                </c:pt>
                <c:pt idx="1">
                  <c:v>2777000</c:v>
                </c:pt>
                <c:pt idx="2">
                  <c:v>2809000</c:v>
                </c:pt>
                <c:pt idx="3">
                  <c:v>2840000</c:v>
                </c:pt>
                <c:pt idx="4">
                  <c:v>2869000</c:v>
                </c:pt>
                <c:pt idx="5">
                  <c:v>2986000</c:v>
                </c:pt>
                <c:pt idx="6">
                  <c:v>2965000</c:v>
                </c:pt>
                <c:pt idx="7">
                  <c:v>2964000</c:v>
                </c:pt>
                <c:pt idx="8">
                  <c:v>2944000</c:v>
                </c:pt>
                <c:pt idx="9">
                  <c:v>2948000</c:v>
                </c:pt>
                <c:pt idx="10">
                  <c:v>2740000</c:v>
                </c:pt>
                <c:pt idx="11">
                  <c:v>2950000</c:v>
                </c:pt>
                <c:pt idx="12">
                  <c:v>3055000</c:v>
                </c:pt>
                <c:pt idx="13">
                  <c:v>2882000</c:v>
                </c:pt>
                <c:pt idx="14">
                  <c:v>2910000</c:v>
                </c:pt>
                <c:pt idx="15">
                  <c:v>2979000</c:v>
                </c:pt>
                <c:pt idx="16">
                  <c:v>2909000</c:v>
                </c:pt>
                <c:pt idx="17">
                  <c:v>2839000</c:v>
                </c:pt>
                <c:pt idx="18">
                  <c:v>2802000</c:v>
                </c:pt>
                <c:pt idx="19">
                  <c:v>2674000</c:v>
                </c:pt>
                <c:pt idx="20">
                  <c:v>2582000</c:v>
                </c:pt>
                <c:pt idx="21">
                  <c:v>2618000</c:v>
                </c:pt>
                <c:pt idx="22">
                  <c:v>2506000</c:v>
                </c:pt>
                <c:pt idx="23">
                  <c:v>2440000</c:v>
                </c:pt>
                <c:pt idx="24">
                  <c:v>2307000</c:v>
                </c:pt>
                <c:pt idx="25">
                  <c:v>2396000</c:v>
                </c:pt>
                <c:pt idx="26">
                  <c:v>2377000</c:v>
                </c:pt>
                <c:pt idx="27">
                  <c:v>2355000</c:v>
                </c:pt>
                <c:pt idx="28">
                  <c:v>2413000</c:v>
                </c:pt>
                <c:pt idx="29">
                  <c:v>2496000</c:v>
                </c:pt>
                <c:pt idx="30">
                  <c:v>2466000</c:v>
                </c:pt>
                <c:pt idx="31">
                  <c:v>2559000</c:v>
                </c:pt>
                <c:pt idx="32">
                  <c:v>2703000</c:v>
                </c:pt>
                <c:pt idx="33">
                  <c:v>2989000</c:v>
                </c:pt>
                <c:pt idx="34">
                  <c:v>3104000</c:v>
                </c:pt>
                <c:pt idx="35">
                  <c:v>2939000</c:v>
                </c:pt>
                <c:pt idx="36">
                  <c:v>2858000</c:v>
                </c:pt>
                <c:pt idx="37">
                  <c:v>3411000</c:v>
                </c:pt>
                <c:pt idx="38">
                  <c:v>3817000</c:v>
                </c:pt>
                <c:pt idx="39">
                  <c:v>3637000</c:v>
                </c:pt>
                <c:pt idx="40">
                  <c:v>3649000</c:v>
                </c:pt>
                <c:pt idx="41">
                  <c:v>3632000</c:v>
                </c:pt>
                <c:pt idx="42">
                  <c:v>3820000</c:v>
                </c:pt>
                <c:pt idx="43">
                  <c:v>3909000</c:v>
                </c:pt>
                <c:pt idx="44">
                  <c:v>3959000</c:v>
                </c:pt>
                <c:pt idx="45">
                  <c:v>4071000</c:v>
                </c:pt>
                <c:pt idx="46">
                  <c:v>4097000</c:v>
                </c:pt>
                <c:pt idx="47">
                  <c:v>4210000</c:v>
                </c:pt>
                <c:pt idx="48">
                  <c:v>4300000</c:v>
                </c:pt>
                <c:pt idx="49">
                  <c:v>4246000</c:v>
                </c:pt>
                <c:pt idx="50">
                  <c:v>4244796</c:v>
                </c:pt>
                <c:pt idx="51">
                  <c:v>4257850</c:v>
                </c:pt>
                <c:pt idx="52">
                  <c:v>4268326</c:v>
                </c:pt>
                <c:pt idx="53">
                  <c:v>4167362</c:v>
                </c:pt>
                <c:pt idx="54">
                  <c:v>4098020</c:v>
                </c:pt>
                <c:pt idx="55">
                  <c:v>4027490</c:v>
                </c:pt>
                <c:pt idx="56">
                  <c:v>3760358</c:v>
                </c:pt>
                <c:pt idx="57">
                  <c:v>3606274</c:v>
                </c:pt>
                <c:pt idx="58">
                  <c:v>3520959</c:v>
                </c:pt>
                <c:pt idx="59">
                  <c:v>3501564</c:v>
                </c:pt>
                <c:pt idx="60">
                  <c:v>3600206</c:v>
                </c:pt>
                <c:pt idx="61">
                  <c:v>3731386</c:v>
                </c:pt>
                <c:pt idx="62">
                  <c:v>3555970</c:v>
                </c:pt>
                <c:pt idx="63">
                  <c:v>3258411</c:v>
                </c:pt>
                <c:pt idx="64">
                  <c:v>3136965</c:v>
                </c:pt>
                <c:pt idx="65">
                  <c:v>3159958</c:v>
                </c:pt>
                <c:pt idx="66">
                  <c:v>3144198</c:v>
                </c:pt>
                <c:pt idx="67">
                  <c:v>3167788</c:v>
                </c:pt>
                <c:pt idx="68">
                  <c:v>3326632</c:v>
                </c:pt>
                <c:pt idx="69">
                  <c:v>3333279</c:v>
                </c:pt>
                <c:pt idx="70">
                  <c:v>3494398</c:v>
                </c:pt>
                <c:pt idx="71">
                  <c:v>3612258</c:v>
                </c:pt>
                <c:pt idx="72">
                  <c:v>3629238</c:v>
                </c:pt>
                <c:pt idx="73">
                  <c:v>3680537</c:v>
                </c:pt>
                <c:pt idx="74">
                  <c:v>3638933</c:v>
                </c:pt>
                <c:pt idx="75">
                  <c:v>3669141</c:v>
                </c:pt>
                <c:pt idx="76">
                  <c:v>3760561</c:v>
                </c:pt>
                <c:pt idx="77">
                  <c:v>3756547</c:v>
                </c:pt>
                <c:pt idx="78">
                  <c:v>3809394</c:v>
                </c:pt>
                <c:pt idx="79">
                  <c:v>3909510</c:v>
                </c:pt>
                <c:pt idx="80">
                  <c:v>4040958</c:v>
                </c:pt>
                <c:pt idx="81">
                  <c:v>4158212</c:v>
                </c:pt>
                <c:pt idx="82">
                  <c:v>4110907</c:v>
                </c:pt>
                <c:pt idx="83">
                  <c:v>4065014</c:v>
                </c:pt>
                <c:pt idx="84">
                  <c:v>4000240</c:v>
                </c:pt>
                <c:pt idx="85">
                  <c:v>3952767</c:v>
                </c:pt>
                <c:pt idx="86">
                  <c:v>3899589</c:v>
                </c:pt>
                <c:pt idx="87">
                  <c:v>3891494</c:v>
                </c:pt>
                <c:pt idx="88">
                  <c:v>3880894</c:v>
                </c:pt>
                <c:pt idx="89">
                  <c:v>3941553</c:v>
                </c:pt>
                <c:pt idx="90">
                  <c:v>3959417</c:v>
                </c:pt>
                <c:pt idx="91">
                  <c:v>4058814</c:v>
                </c:pt>
                <c:pt idx="92">
                  <c:v>4025933</c:v>
                </c:pt>
                <c:pt idx="93">
                  <c:v>4021726</c:v>
                </c:pt>
                <c:pt idx="94">
                  <c:v>4089950</c:v>
                </c:pt>
                <c:pt idx="95">
                  <c:v>4112052</c:v>
                </c:pt>
                <c:pt idx="96">
                  <c:v>4138349</c:v>
                </c:pt>
                <c:pt idx="97">
                  <c:v>4265555</c:v>
                </c:pt>
                <c:pt idx="98">
                  <c:v>4316233</c:v>
                </c:pt>
                <c:pt idx="99">
                  <c:v>4247694</c:v>
                </c:pt>
                <c:pt idx="100">
                  <c:v>4130665</c:v>
                </c:pt>
                <c:pt idx="101">
                  <c:v>3999386</c:v>
                </c:pt>
                <c:pt idx="102">
                  <c:v>3953590</c:v>
                </c:pt>
                <c:pt idx="103">
                  <c:v>3952841</c:v>
                </c:pt>
                <c:pt idx="104">
                  <c:v>3932181</c:v>
                </c:pt>
                <c:pt idx="105">
                  <c:v>3988076</c:v>
                </c:pt>
                <c:pt idx="106">
                  <c:v>3978497</c:v>
                </c:pt>
                <c:pt idx="107">
                  <c:v>3941109</c:v>
                </c:pt>
                <c:pt idx="108">
                  <c:v>3853472</c:v>
                </c:pt>
              </c:numCache>
            </c:numRef>
          </c:val>
          <c:smooth val="0"/>
        </c:ser>
        <c:dLbls>
          <c:showLegendKey val="0"/>
          <c:showVal val="0"/>
          <c:showCatName val="0"/>
          <c:showSerName val="0"/>
          <c:showPercent val="0"/>
          <c:showBubbleSize val="0"/>
        </c:dLbls>
        <c:marker val="1"/>
        <c:smooth val="0"/>
        <c:axId val="801694080"/>
        <c:axId val="801696000"/>
      </c:lineChart>
      <c:catAx>
        <c:axId val="801694080"/>
        <c:scaling>
          <c:orientation val="minMax"/>
        </c:scaling>
        <c:delete val="0"/>
        <c:axPos val="b"/>
        <c:numFmt formatCode="General" sourceLinked="1"/>
        <c:majorTickMark val="out"/>
        <c:minorTickMark val="none"/>
        <c:tickLblPos val="nextTo"/>
        <c:crossAx val="801696000"/>
        <c:crosses val="autoZero"/>
        <c:auto val="1"/>
        <c:lblAlgn val="ctr"/>
        <c:lblOffset val="100"/>
        <c:tickLblSkip val="10"/>
        <c:tickMarkSkip val="10"/>
        <c:noMultiLvlLbl val="0"/>
      </c:catAx>
      <c:valAx>
        <c:axId val="801696000"/>
        <c:scaling>
          <c:orientation val="minMax"/>
          <c:min val="2000000"/>
        </c:scaling>
        <c:delete val="0"/>
        <c:axPos val="l"/>
        <c:majorGridlines/>
        <c:numFmt formatCode="#,##0" sourceLinked="1"/>
        <c:majorTickMark val="out"/>
        <c:minorTickMark val="none"/>
        <c:tickLblPos val="nextTo"/>
        <c:crossAx val="8016940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Pregnancy/Abortion </a:t>
            </a:r>
            <a:r>
              <a:rPr lang="en-US" sz="1800" dirty="0" smtClean="0"/>
              <a:t>Ratio, Teen Moms (12-17)</a:t>
            </a:r>
            <a:endParaRPr lang="en-US" sz="1800" dirty="0"/>
          </a:p>
        </c:rich>
      </c:tx>
      <c:layout>
        <c:manualLayout>
          <c:xMode val="edge"/>
          <c:yMode val="edge"/>
          <c:x val="0.17602501567834994"/>
          <c:y val="4.5454545454545456E-2"/>
        </c:manualLayout>
      </c:layout>
      <c:overlay val="0"/>
    </c:title>
    <c:autoTitleDeleted val="0"/>
    <c:plotArea>
      <c:layout>
        <c:manualLayout>
          <c:layoutTarget val="inner"/>
          <c:xMode val="edge"/>
          <c:yMode val="edge"/>
          <c:x val="6.933140547697024E-2"/>
          <c:y val="0.12345979479837747"/>
          <c:w val="0.72699579587949736"/>
          <c:h val="0.73158235902330393"/>
        </c:manualLayout>
      </c:layout>
      <c:lineChart>
        <c:grouping val="standard"/>
        <c:varyColors val="0"/>
        <c:ser>
          <c:idx val="0"/>
          <c:order val="0"/>
          <c:tx>
            <c:strRef>
              <c:f>Sheet1!$B$1</c:f>
              <c:strCache>
                <c:ptCount val="1"/>
                <c:pt idx="0">
                  <c:v>Pregnancy/Abortion Ratio</c:v>
                </c:pt>
              </c:strCache>
            </c:strRef>
          </c:tx>
          <c:spPr>
            <a:ln>
              <a:solidFill>
                <a:srgbClr val="FF0000"/>
              </a:solidFill>
            </a:ln>
          </c:spPr>
          <c:marker>
            <c:symbol val="diamond"/>
            <c:size val="9"/>
            <c:spPr>
              <a:solidFill>
                <a:srgbClr val="FF0000"/>
              </a:solidFill>
            </c:spPr>
          </c:marker>
          <c:cat>
            <c:numRef>
              <c:f>Sheet1!$A$2:$A$47</c:f>
              <c:numCache>
                <c:formatCode>General</c:formatCode>
                <c:ptCount val="46"/>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numCache>
            </c:numRef>
          </c:cat>
          <c:val>
            <c:numRef>
              <c:f>Sheet1!$B$2:$B$47</c:f>
              <c:numCache>
                <c:formatCode>General</c:formatCode>
                <c:ptCount val="46"/>
                <c:pt idx="0">
                  <c:v>3.2303660000000001</c:v>
                </c:pt>
                <c:pt idx="1">
                  <c:v>2.5782609999999999</c:v>
                </c:pt>
                <c:pt idx="2">
                  <c:v>2.10989</c:v>
                </c:pt>
                <c:pt idx="3">
                  <c:v>1.7650790000000001</c:v>
                </c:pt>
                <c:pt idx="4">
                  <c:v>1.5260119999999999</c:v>
                </c:pt>
                <c:pt idx="5">
                  <c:v>1.396825</c:v>
                </c:pt>
                <c:pt idx="6">
                  <c:v>1.2875000000000001</c:v>
                </c:pt>
                <c:pt idx="7">
                  <c:v>1.2219629999999999</c:v>
                </c:pt>
                <c:pt idx="8">
                  <c:v>1.228637</c:v>
                </c:pt>
                <c:pt idx="9">
                  <c:v>1.2027650000000001</c:v>
                </c:pt>
                <c:pt idx="10">
                  <c:v>1.212963</c:v>
                </c:pt>
                <c:pt idx="11">
                  <c:v>1.1762010000000001</c:v>
                </c:pt>
                <c:pt idx="12">
                  <c:v>1.165899</c:v>
                </c:pt>
                <c:pt idx="13">
                  <c:v>1.1590910000000001</c:v>
                </c:pt>
                <c:pt idx="14">
                  <c:v>1.1728970000000001</c:v>
                </c:pt>
                <c:pt idx="15">
                  <c:v>1.1962170000000001</c:v>
                </c:pt>
                <c:pt idx="16">
                  <c:v>1.204545</c:v>
                </c:pt>
                <c:pt idx="17">
                  <c:v>1.3482350000000001</c:v>
                </c:pt>
                <c:pt idx="18">
                  <c:v>1.4671529999999999</c:v>
                </c:pt>
                <c:pt idx="19">
                  <c:v>1.6306069999999999</c:v>
                </c:pt>
                <c:pt idx="20">
                  <c:v>1.689076</c:v>
                </c:pt>
                <c:pt idx="21">
                  <c:v>1.7151160000000001</c:v>
                </c:pt>
                <c:pt idx="22">
                  <c:v>1.8130839999999999</c:v>
                </c:pt>
                <c:pt idx="23">
                  <c:v>1.8729100000000001</c:v>
                </c:pt>
                <c:pt idx="24">
                  <c:v>1.8448279999999999</c:v>
                </c:pt>
                <c:pt idx="25">
                  <c:v>1.886029</c:v>
                </c:pt>
                <c:pt idx="26">
                  <c:v>1.9198470000000001</c:v>
                </c:pt>
                <c:pt idx="27">
                  <c:v>1.944223</c:v>
                </c:pt>
                <c:pt idx="28">
                  <c:v>1.9588479999999999</c:v>
                </c:pt>
                <c:pt idx="29">
                  <c:v>1.965066</c:v>
                </c:pt>
                <c:pt idx="30">
                  <c:v>1.981395</c:v>
                </c:pt>
                <c:pt idx="31">
                  <c:v>1.975962</c:v>
                </c:pt>
                <c:pt idx="32">
                  <c:v>2.0351759999999999</c:v>
                </c:pt>
                <c:pt idx="33">
                  <c:v>2.0785339999999999</c:v>
                </c:pt>
                <c:pt idx="34">
                  <c:v>2.129534</c:v>
                </c:pt>
                <c:pt idx="35">
                  <c:v>2.2311830000000001</c:v>
                </c:pt>
                <c:pt idx="36">
                  <c:v>2.2209940000000001</c:v>
                </c:pt>
                <c:pt idx="37">
                  <c:v>2.253012</c:v>
                </c:pt>
                <c:pt idx="38">
                  <c:v>2.286667</c:v>
                </c:pt>
                <c:pt idx="39">
                  <c:v>2.3185190000000002</c:v>
                </c:pt>
                <c:pt idx="40">
                  <c:v>2.4621849999999998</c:v>
                </c:pt>
                <c:pt idx="41">
                  <c:v>2.4905659999999998</c:v>
                </c:pt>
              </c:numCache>
            </c:numRef>
          </c:val>
          <c:smooth val="0"/>
        </c:ser>
        <c:dLbls>
          <c:showLegendKey val="0"/>
          <c:showVal val="0"/>
          <c:showCatName val="0"/>
          <c:showSerName val="0"/>
          <c:showPercent val="0"/>
          <c:showBubbleSize val="0"/>
        </c:dLbls>
        <c:marker val="1"/>
        <c:smooth val="0"/>
        <c:axId val="804094720"/>
        <c:axId val="804097408"/>
      </c:lineChart>
      <c:catAx>
        <c:axId val="804094720"/>
        <c:scaling>
          <c:orientation val="minMax"/>
        </c:scaling>
        <c:delete val="0"/>
        <c:axPos val="b"/>
        <c:numFmt formatCode="General" sourceLinked="1"/>
        <c:majorTickMark val="out"/>
        <c:minorTickMark val="none"/>
        <c:tickLblPos val="nextTo"/>
        <c:crossAx val="804097408"/>
        <c:crosses val="autoZero"/>
        <c:auto val="1"/>
        <c:lblAlgn val="ctr"/>
        <c:lblOffset val="100"/>
        <c:tickLblSkip val="5"/>
        <c:noMultiLvlLbl val="0"/>
      </c:catAx>
      <c:valAx>
        <c:axId val="804097408"/>
        <c:scaling>
          <c:orientation val="minMax"/>
        </c:scaling>
        <c:delete val="0"/>
        <c:axPos val="l"/>
        <c:majorGridlines/>
        <c:numFmt formatCode="General" sourceLinked="1"/>
        <c:majorTickMark val="out"/>
        <c:minorTickMark val="none"/>
        <c:tickLblPos val="nextTo"/>
        <c:crossAx val="804094720"/>
        <c:crosses val="autoZero"/>
        <c:crossBetween val="between"/>
      </c:valAx>
    </c:plotArea>
    <c:legend>
      <c:legendPos val="r"/>
      <c:layout>
        <c:manualLayout>
          <c:xMode val="edge"/>
          <c:yMode val="edge"/>
          <c:x val="0.80368708336236738"/>
          <c:y val="0.31051280521752961"/>
          <c:w val="0.18746335911550877"/>
          <c:h val="0.2623962061560486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Female</c:v>
                </c:pt>
              </c:strCache>
            </c:strRef>
          </c:tx>
          <c:spPr>
            <a:ln>
              <a:solidFill>
                <a:schemeClr val="bg2">
                  <a:lumMod val="50000"/>
                  <a:lumOff val="50000"/>
                </a:schemeClr>
              </a:solidFill>
            </a:ln>
          </c:spPr>
          <c:marker>
            <c:symbol val="diamond"/>
            <c:size val="9"/>
            <c:spPr>
              <a:solidFill>
                <a:schemeClr val="bg2">
                  <a:lumMod val="25000"/>
                  <a:lumOff val="75000"/>
                </a:schemeClr>
              </a:solidFill>
            </c:spPr>
          </c:marker>
          <c:cat>
            <c:numRef>
              <c:f>Sheet1!$A$2:$A$6</c:f>
              <c:numCache>
                <c:formatCode>General</c:formatCode>
                <c:ptCount val="5"/>
                <c:pt idx="0">
                  <c:v>1988</c:v>
                </c:pt>
                <c:pt idx="1">
                  <c:v>1995</c:v>
                </c:pt>
                <c:pt idx="2">
                  <c:v>2002</c:v>
                </c:pt>
                <c:pt idx="3">
                  <c:v>2006</c:v>
                </c:pt>
                <c:pt idx="4">
                  <c:v>2015</c:v>
                </c:pt>
              </c:numCache>
            </c:numRef>
          </c:cat>
          <c:val>
            <c:numRef>
              <c:f>Sheet1!$B$2:$B$6</c:f>
              <c:numCache>
                <c:formatCode>General</c:formatCode>
                <c:ptCount val="5"/>
                <c:pt idx="0">
                  <c:v>51</c:v>
                </c:pt>
                <c:pt idx="1">
                  <c:v>49</c:v>
                </c:pt>
                <c:pt idx="2">
                  <c:v>46</c:v>
                </c:pt>
                <c:pt idx="3">
                  <c:v>43</c:v>
                </c:pt>
                <c:pt idx="4">
                  <c:v>42</c:v>
                </c:pt>
              </c:numCache>
            </c:numRef>
          </c:val>
          <c:smooth val="0"/>
        </c:ser>
        <c:ser>
          <c:idx val="1"/>
          <c:order val="1"/>
          <c:tx>
            <c:strRef>
              <c:f>Sheet1!$C$1</c:f>
              <c:strCache>
                <c:ptCount val="1"/>
                <c:pt idx="0">
                  <c:v>Male</c:v>
                </c:pt>
              </c:strCache>
            </c:strRef>
          </c:tx>
          <c:spPr>
            <a:ln>
              <a:solidFill>
                <a:srgbClr val="F0D7C8"/>
              </a:solidFill>
            </a:ln>
          </c:spPr>
          <c:marker>
            <c:spPr>
              <a:solidFill>
                <a:srgbClr val="F0D7C8"/>
              </a:solidFill>
            </c:spPr>
          </c:marker>
          <c:cat>
            <c:numRef>
              <c:f>Sheet1!$A$2:$A$6</c:f>
              <c:numCache>
                <c:formatCode>General</c:formatCode>
                <c:ptCount val="5"/>
                <c:pt idx="0">
                  <c:v>1988</c:v>
                </c:pt>
                <c:pt idx="1">
                  <c:v>1995</c:v>
                </c:pt>
                <c:pt idx="2">
                  <c:v>2002</c:v>
                </c:pt>
                <c:pt idx="3">
                  <c:v>2006</c:v>
                </c:pt>
                <c:pt idx="4">
                  <c:v>2015</c:v>
                </c:pt>
              </c:numCache>
            </c:numRef>
          </c:cat>
          <c:val>
            <c:numRef>
              <c:f>Sheet1!$C$2:$C$6</c:f>
              <c:numCache>
                <c:formatCode>General</c:formatCode>
                <c:ptCount val="5"/>
                <c:pt idx="0">
                  <c:v>60</c:v>
                </c:pt>
                <c:pt idx="1">
                  <c:v>55</c:v>
                </c:pt>
                <c:pt idx="2">
                  <c:v>46</c:v>
                </c:pt>
                <c:pt idx="3">
                  <c:v>42</c:v>
                </c:pt>
                <c:pt idx="4">
                  <c:v>44</c:v>
                </c:pt>
              </c:numCache>
            </c:numRef>
          </c:val>
          <c:smooth val="0"/>
        </c:ser>
        <c:dLbls>
          <c:showLegendKey val="0"/>
          <c:showVal val="0"/>
          <c:showCatName val="0"/>
          <c:showSerName val="0"/>
          <c:showPercent val="0"/>
          <c:showBubbleSize val="0"/>
        </c:dLbls>
        <c:marker val="1"/>
        <c:smooth val="0"/>
        <c:axId val="863345280"/>
        <c:axId val="863355648"/>
      </c:lineChart>
      <c:catAx>
        <c:axId val="863345280"/>
        <c:scaling>
          <c:orientation val="minMax"/>
        </c:scaling>
        <c:delete val="0"/>
        <c:axPos val="b"/>
        <c:numFmt formatCode="General" sourceLinked="1"/>
        <c:majorTickMark val="out"/>
        <c:minorTickMark val="none"/>
        <c:tickLblPos val="nextTo"/>
        <c:crossAx val="863355648"/>
        <c:crosses val="autoZero"/>
        <c:auto val="1"/>
        <c:lblAlgn val="ctr"/>
        <c:lblOffset val="100"/>
        <c:noMultiLvlLbl val="0"/>
      </c:catAx>
      <c:valAx>
        <c:axId val="863355648"/>
        <c:scaling>
          <c:orientation val="minMax"/>
        </c:scaling>
        <c:delete val="0"/>
        <c:axPos val="l"/>
        <c:majorGridlines/>
        <c:numFmt formatCode="General" sourceLinked="1"/>
        <c:majorTickMark val="out"/>
        <c:minorTickMark val="none"/>
        <c:tickLblPos val="nextTo"/>
        <c:crossAx val="86334528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Pregnancy</c:v>
                </c:pt>
              </c:strCache>
            </c:strRef>
          </c:tx>
          <c:spPr>
            <a:ln>
              <a:solidFill>
                <a:srgbClr val="FF0000"/>
              </a:solidFill>
            </a:ln>
          </c:spPr>
          <c:marker>
            <c:symbol val="diamond"/>
            <c:size val="9"/>
            <c:spPr>
              <a:solidFill>
                <a:srgbClr val="FF0000"/>
              </a:solidFill>
            </c:spPr>
          </c:marker>
          <c:cat>
            <c:numRef>
              <c:f>Sheet1!$A$2:$A$48</c:f>
              <c:numCache>
                <c:formatCode>General</c:formatCode>
                <c:ptCount val="47"/>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Sheet1!$B$2:$B$48</c:f>
              <c:numCache>
                <c:formatCode>General</c:formatCode>
                <c:ptCount val="47"/>
                <c:pt idx="0">
                  <c:v>95.1</c:v>
                </c:pt>
                <c:pt idx="1">
                  <c:v>96.5</c:v>
                </c:pt>
                <c:pt idx="2">
                  <c:v>98.8</c:v>
                </c:pt>
                <c:pt idx="3">
                  <c:v>101.4</c:v>
                </c:pt>
                <c:pt idx="4">
                  <c:v>101.4</c:v>
                </c:pt>
                <c:pt idx="5">
                  <c:v>105</c:v>
                </c:pt>
                <c:pt idx="6">
                  <c:v>105.8</c:v>
                </c:pt>
                <c:pt idx="7">
                  <c:v>109.8</c:v>
                </c:pt>
                <c:pt idx="8">
                  <c:v>111.4</c:v>
                </c:pt>
                <c:pt idx="9">
                  <c:v>110.4</c:v>
                </c:pt>
                <c:pt idx="10">
                  <c:v>110.3</c:v>
                </c:pt>
                <c:pt idx="11">
                  <c:v>109.8</c:v>
                </c:pt>
                <c:pt idx="12">
                  <c:v>108.5</c:v>
                </c:pt>
                <c:pt idx="13">
                  <c:v>109.6</c:v>
                </c:pt>
                <c:pt idx="14">
                  <c:v>106.7</c:v>
                </c:pt>
                <c:pt idx="15">
                  <c:v>107.2</c:v>
                </c:pt>
                <c:pt idx="16">
                  <c:v>112</c:v>
                </c:pt>
                <c:pt idx="17">
                  <c:v>115.5</c:v>
                </c:pt>
                <c:pt idx="18">
                  <c:v>117.6</c:v>
                </c:pt>
                <c:pt idx="19">
                  <c:v>115.9</c:v>
                </c:pt>
                <c:pt idx="20">
                  <c:v>111.6</c:v>
                </c:pt>
                <c:pt idx="21">
                  <c:v>108.6</c:v>
                </c:pt>
                <c:pt idx="22">
                  <c:v>105.1</c:v>
                </c:pt>
                <c:pt idx="23">
                  <c:v>100</c:v>
                </c:pt>
                <c:pt idx="24">
                  <c:v>96.1</c:v>
                </c:pt>
                <c:pt idx="25">
                  <c:v>91.8</c:v>
                </c:pt>
                <c:pt idx="26">
                  <c:v>89.2</c:v>
                </c:pt>
                <c:pt idx="27">
                  <c:v>86.1</c:v>
                </c:pt>
                <c:pt idx="28">
                  <c:v>83.8</c:v>
                </c:pt>
                <c:pt idx="29">
                  <c:v>79.2</c:v>
                </c:pt>
                <c:pt idx="30">
                  <c:v>74.8</c:v>
                </c:pt>
                <c:pt idx="31">
                  <c:v>72.2</c:v>
                </c:pt>
                <c:pt idx="32">
                  <c:v>70.5</c:v>
                </c:pt>
                <c:pt idx="33">
                  <c:v>68.7</c:v>
                </c:pt>
                <c:pt idx="34">
                  <c:v>70.5</c:v>
                </c:pt>
                <c:pt idx="35">
                  <c:v>68.2</c:v>
                </c:pt>
                <c:pt idx="36">
                  <c:v>67.8</c:v>
                </c:pt>
                <c:pt idx="37">
                  <c:v>63.7</c:v>
                </c:pt>
                <c:pt idx="38">
                  <c:v>57.7</c:v>
                </c:pt>
                <c:pt idx="39">
                  <c:v>52.4</c:v>
                </c:pt>
                <c:pt idx="40">
                  <c:v>48.3</c:v>
                </c:pt>
                <c:pt idx="41">
                  <c:v>43.4</c:v>
                </c:pt>
              </c:numCache>
            </c:numRef>
          </c:val>
          <c:smooth val="0"/>
        </c:ser>
        <c:ser>
          <c:idx val="1"/>
          <c:order val="1"/>
          <c:tx>
            <c:strRef>
              <c:f>Sheet1!$C$1</c:f>
              <c:strCache>
                <c:ptCount val="1"/>
                <c:pt idx="0">
                  <c:v>Birth</c:v>
                </c:pt>
              </c:strCache>
            </c:strRef>
          </c:tx>
          <c:spPr>
            <a:ln>
              <a:solidFill>
                <a:srgbClr val="FFFF00"/>
              </a:solidFill>
            </a:ln>
          </c:spPr>
          <c:marker>
            <c:spPr>
              <a:solidFill>
                <a:srgbClr val="FFFF00"/>
              </a:solidFill>
            </c:spPr>
          </c:marker>
          <c:cat>
            <c:numRef>
              <c:f>Sheet1!$A$2:$A$48</c:f>
              <c:numCache>
                <c:formatCode>General</c:formatCode>
                <c:ptCount val="47"/>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Sheet1!$C$2:$C$48</c:f>
              <c:numCache>
                <c:formatCode>General</c:formatCode>
                <c:ptCount val="47"/>
                <c:pt idx="0">
                  <c:v>61.7</c:v>
                </c:pt>
                <c:pt idx="1">
                  <c:v>59.3</c:v>
                </c:pt>
                <c:pt idx="2">
                  <c:v>57.6</c:v>
                </c:pt>
                <c:pt idx="3">
                  <c:v>55.6</c:v>
                </c:pt>
                <c:pt idx="4">
                  <c:v>52.8</c:v>
                </c:pt>
                <c:pt idx="5">
                  <c:v>52.8</c:v>
                </c:pt>
                <c:pt idx="6">
                  <c:v>51.5</c:v>
                </c:pt>
                <c:pt idx="7">
                  <c:v>52.3</c:v>
                </c:pt>
                <c:pt idx="8">
                  <c:v>53.2</c:v>
                </c:pt>
                <c:pt idx="9">
                  <c:v>52.2</c:v>
                </c:pt>
                <c:pt idx="10">
                  <c:v>52.4</c:v>
                </c:pt>
                <c:pt idx="11">
                  <c:v>51.4</c:v>
                </c:pt>
                <c:pt idx="12">
                  <c:v>50.6</c:v>
                </c:pt>
                <c:pt idx="13">
                  <c:v>51</c:v>
                </c:pt>
                <c:pt idx="14">
                  <c:v>50.2</c:v>
                </c:pt>
                <c:pt idx="15">
                  <c:v>50.6</c:v>
                </c:pt>
                <c:pt idx="16">
                  <c:v>53</c:v>
                </c:pt>
                <c:pt idx="17">
                  <c:v>57.3</c:v>
                </c:pt>
                <c:pt idx="18">
                  <c:v>60.3</c:v>
                </c:pt>
                <c:pt idx="19">
                  <c:v>61.8</c:v>
                </c:pt>
                <c:pt idx="20">
                  <c:v>60.3</c:v>
                </c:pt>
                <c:pt idx="21">
                  <c:v>59</c:v>
                </c:pt>
                <c:pt idx="22">
                  <c:v>58.2</c:v>
                </c:pt>
                <c:pt idx="23">
                  <c:v>56</c:v>
                </c:pt>
                <c:pt idx="24">
                  <c:v>53.5</c:v>
                </c:pt>
                <c:pt idx="25">
                  <c:v>51.3</c:v>
                </c:pt>
                <c:pt idx="26">
                  <c:v>50.3</c:v>
                </c:pt>
                <c:pt idx="27">
                  <c:v>48.8</c:v>
                </c:pt>
                <c:pt idx="28">
                  <c:v>47.6</c:v>
                </c:pt>
                <c:pt idx="29">
                  <c:v>45</c:v>
                </c:pt>
                <c:pt idx="30">
                  <c:v>42.6</c:v>
                </c:pt>
                <c:pt idx="31">
                  <c:v>41.1</c:v>
                </c:pt>
                <c:pt idx="32">
                  <c:v>40.5</c:v>
                </c:pt>
                <c:pt idx="33">
                  <c:v>39.700000000000003</c:v>
                </c:pt>
                <c:pt idx="34">
                  <c:v>41.1</c:v>
                </c:pt>
                <c:pt idx="35">
                  <c:v>41.5</c:v>
                </c:pt>
                <c:pt idx="36">
                  <c:v>40.200000000000003</c:v>
                </c:pt>
                <c:pt idx="37">
                  <c:v>37.4</c:v>
                </c:pt>
                <c:pt idx="38">
                  <c:v>34.299999999999997</c:v>
                </c:pt>
                <c:pt idx="39">
                  <c:v>31.3</c:v>
                </c:pt>
                <c:pt idx="40">
                  <c:v>29.3</c:v>
                </c:pt>
                <c:pt idx="41">
                  <c:v>26.4</c:v>
                </c:pt>
                <c:pt idx="42">
                  <c:v>24.2</c:v>
                </c:pt>
                <c:pt idx="43">
                  <c:v>22.3</c:v>
                </c:pt>
                <c:pt idx="44">
                  <c:v>20.3</c:v>
                </c:pt>
              </c:numCache>
            </c:numRef>
          </c:val>
          <c:smooth val="0"/>
        </c:ser>
        <c:ser>
          <c:idx val="2"/>
          <c:order val="2"/>
          <c:tx>
            <c:strRef>
              <c:f>Sheet1!$D$1</c:f>
              <c:strCache>
                <c:ptCount val="1"/>
                <c:pt idx="0">
                  <c:v>Abortion</c:v>
                </c:pt>
              </c:strCache>
            </c:strRef>
          </c:tx>
          <c:spPr>
            <a:ln>
              <a:solidFill>
                <a:srgbClr val="00F26D"/>
              </a:solidFill>
            </a:ln>
          </c:spPr>
          <c:marker>
            <c:symbol val="triangle"/>
            <c:size val="9"/>
            <c:spPr>
              <a:solidFill>
                <a:srgbClr val="00F26D"/>
              </a:solidFill>
              <a:ln>
                <a:solidFill>
                  <a:schemeClr val="bg2"/>
                </a:solidFill>
              </a:ln>
            </c:spPr>
          </c:marker>
          <c:cat>
            <c:numRef>
              <c:f>Sheet1!$A$2:$A$48</c:f>
              <c:numCache>
                <c:formatCode>General</c:formatCode>
                <c:ptCount val="47"/>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Sheet1!$D$2:$D$48</c:f>
              <c:numCache>
                <c:formatCode>General</c:formatCode>
                <c:ptCount val="47"/>
                <c:pt idx="0">
                  <c:v>19.100000000000001</c:v>
                </c:pt>
                <c:pt idx="1">
                  <c:v>23</c:v>
                </c:pt>
                <c:pt idx="2">
                  <c:v>27.3</c:v>
                </c:pt>
                <c:pt idx="3">
                  <c:v>31.5</c:v>
                </c:pt>
                <c:pt idx="4">
                  <c:v>34.6</c:v>
                </c:pt>
                <c:pt idx="5">
                  <c:v>37.799999999999997</c:v>
                </c:pt>
                <c:pt idx="6">
                  <c:v>40</c:v>
                </c:pt>
                <c:pt idx="7">
                  <c:v>42.8</c:v>
                </c:pt>
                <c:pt idx="8">
                  <c:v>43.3</c:v>
                </c:pt>
                <c:pt idx="9">
                  <c:v>43.4</c:v>
                </c:pt>
                <c:pt idx="10">
                  <c:v>43.2</c:v>
                </c:pt>
                <c:pt idx="11">
                  <c:v>43.7</c:v>
                </c:pt>
                <c:pt idx="12">
                  <c:v>43.4</c:v>
                </c:pt>
                <c:pt idx="13">
                  <c:v>44</c:v>
                </c:pt>
                <c:pt idx="14">
                  <c:v>42.8</c:v>
                </c:pt>
                <c:pt idx="15">
                  <c:v>42.3</c:v>
                </c:pt>
                <c:pt idx="16">
                  <c:v>44</c:v>
                </c:pt>
                <c:pt idx="17">
                  <c:v>42.5</c:v>
                </c:pt>
                <c:pt idx="18">
                  <c:v>41.1</c:v>
                </c:pt>
                <c:pt idx="19">
                  <c:v>37.9</c:v>
                </c:pt>
                <c:pt idx="20">
                  <c:v>35.700000000000003</c:v>
                </c:pt>
                <c:pt idx="21">
                  <c:v>34.4</c:v>
                </c:pt>
                <c:pt idx="22">
                  <c:v>32.1</c:v>
                </c:pt>
                <c:pt idx="23">
                  <c:v>29.9</c:v>
                </c:pt>
                <c:pt idx="24">
                  <c:v>29</c:v>
                </c:pt>
                <c:pt idx="25">
                  <c:v>27.2</c:v>
                </c:pt>
                <c:pt idx="26">
                  <c:v>26.2</c:v>
                </c:pt>
                <c:pt idx="27">
                  <c:v>25.1</c:v>
                </c:pt>
                <c:pt idx="28">
                  <c:v>24.3</c:v>
                </c:pt>
                <c:pt idx="29">
                  <c:v>22.9</c:v>
                </c:pt>
                <c:pt idx="30">
                  <c:v>21.5</c:v>
                </c:pt>
                <c:pt idx="31">
                  <c:v>20.8</c:v>
                </c:pt>
                <c:pt idx="32">
                  <c:v>19.899999999999999</c:v>
                </c:pt>
                <c:pt idx="33">
                  <c:v>19.100000000000001</c:v>
                </c:pt>
                <c:pt idx="34">
                  <c:v>19.3</c:v>
                </c:pt>
                <c:pt idx="35">
                  <c:v>18.600000000000001</c:v>
                </c:pt>
                <c:pt idx="36">
                  <c:v>18.100000000000001</c:v>
                </c:pt>
                <c:pt idx="37">
                  <c:v>16.600000000000001</c:v>
                </c:pt>
                <c:pt idx="38">
                  <c:v>15</c:v>
                </c:pt>
                <c:pt idx="39">
                  <c:v>13.5</c:v>
                </c:pt>
                <c:pt idx="40">
                  <c:v>11.9</c:v>
                </c:pt>
                <c:pt idx="41">
                  <c:v>10.6</c:v>
                </c:pt>
              </c:numCache>
            </c:numRef>
          </c:val>
          <c:smooth val="0"/>
        </c:ser>
        <c:dLbls>
          <c:showLegendKey val="0"/>
          <c:showVal val="0"/>
          <c:showCatName val="0"/>
          <c:showSerName val="0"/>
          <c:showPercent val="0"/>
          <c:showBubbleSize val="0"/>
        </c:dLbls>
        <c:marker val="1"/>
        <c:smooth val="0"/>
        <c:axId val="863691904"/>
        <c:axId val="865878016"/>
      </c:lineChart>
      <c:catAx>
        <c:axId val="863691904"/>
        <c:scaling>
          <c:orientation val="minMax"/>
        </c:scaling>
        <c:delete val="0"/>
        <c:axPos val="b"/>
        <c:numFmt formatCode="General" sourceLinked="1"/>
        <c:majorTickMark val="out"/>
        <c:minorTickMark val="none"/>
        <c:tickLblPos val="nextTo"/>
        <c:crossAx val="865878016"/>
        <c:crosses val="autoZero"/>
        <c:auto val="1"/>
        <c:lblAlgn val="ctr"/>
        <c:lblOffset val="100"/>
        <c:tickLblSkip val="5"/>
        <c:noMultiLvlLbl val="0"/>
      </c:catAx>
      <c:valAx>
        <c:axId val="865878016"/>
        <c:scaling>
          <c:orientation val="minMax"/>
        </c:scaling>
        <c:delete val="0"/>
        <c:axPos val="l"/>
        <c:majorGridlines/>
        <c:numFmt formatCode="General" sourceLinked="1"/>
        <c:majorTickMark val="out"/>
        <c:minorTickMark val="none"/>
        <c:tickLblPos val="nextTo"/>
        <c:crossAx val="8636919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195712261631009E-2"/>
          <c:y val="2.5012535746464528E-2"/>
          <c:w val="0.88633951176456915"/>
          <c:h val="0.81057057233517449"/>
        </c:manualLayout>
      </c:layout>
      <c:lineChart>
        <c:grouping val="standard"/>
        <c:varyColors val="0"/>
        <c:ser>
          <c:idx val="0"/>
          <c:order val="0"/>
          <c:tx>
            <c:strRef>
              <c:f>Sheet1!$B$1</c:f>
              <c:strCache>
                <c:ptCount val="1"/>
                <c:pt idx="0">
                  <c:v>Be Well-Off Financially</c:v>
                </c:pt>
              </c:strCache>
            </c:strRef>
          </c:tx>
          <c:marker>
            <c:symbol val="diamond"/>
            <c:size val="9"/>
            <c:spPr>
              <a:solidFill>
                <a:srgbClr val="FF0000"/>
              </a:solidFill>
            </c:spPr>
          </c:marker>
          <c:cat>
            <c:numRef>
              <c:f>Sheet1!$A$2:$A$52</c:f>
              <c:numCache>
                <c:formatCode>General</c:formatCode>
                <c:ptCount val="51"/>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numCache>
            </c:numRef>
          </c:cat>
          <c:val>
            <c:numRef>
              <c:f>Sheet1!$B$2:$B$52</c:f>
              <c:numCache>
                <c:formatCode>General</c:formatCode>
                <c:ptCount val="51"/>
                <c:pt idx="0">
                  <c:v>42.2</c:v>
                </c:pt>
                <c:pt idx="1">
                  <c:v>41.9</c:v>
                </c:pt>
                <c:pt idx="2">
                  <c:v>39.5</c:v>
                </c:pt>
                <c:pt idx="3">
                  <c:v>42.2</c:v>
                </c:pt>
                <c:pt idx="4">
                  <c:v>36.200000000000003</c:v>
                </c:pt>
                <c:pt idx="5">
                  <c:v>37.1</c:v>
                </c:pt>
                <c:pt idx="6">
                  <c:v>38.6</c:v>
                </c:pt>
                <c:pt idx="8">
                  <c:v>43.5</c:v>
                </c:pt>
                <c:pt idx="9">
                  <c:v>46.8</c:v>
                </c:pt>
                <c:pt idx="10">
                  <c:v>50.2</c:v>
                </c:pt>
                <c:pt idx="11">
                  <c:v>56.2</c:v>
                </c:pt>
                <c:pt idx="12">
                  <c:v>58.3</c:v>
                </c:pt>
                <c:pt idx="13">
                  <c:v>61.1</c:v>
                </c:pt>
                <c:pt idx="14">
                  <c:v>62.4</c:v>
                </c:pt>
                <c:pt idx="15">
                  <c:v>63.9</c:v>
                </c:pt>
                <c:pt idx="16">
                  <c:v>68</c:v>
                </c:pt>
                <c:pt idx="17">
                  <c:v>68.7</c:v>
                </c:pt>
                <c:pt idx="18">
                  <c:v>70.400000000000006</c:v>
                </c:pt>
                <c:pt idx="19">
                  <c:v>69.2</c:v>
                </c:pt>
                <c:pt idx="20">
                  <c:v>71.900000000000006</c:v>
                </c:pt>
                <c:pt idx="21">
                  <c:v>74.099999999999994</c:v>
                </c:pt>
                <c:pt idx="23">
                  <c:v>73.8</c:v>
                </c:pt>
                <c:pt idx="24">
                  <c:v>72.3</c:v>
                </c:pt>
                <c:pt idx="25">
                  <c:v>72.7</c:v>
                </c:pt>
                <c:pt idx="26">
                  <c:v>71.400000000000006</c:v>
                </c:pt>
                <c:pt idx="27">
                  <c:v>71.900000000000006</c:v>
                </c:pt>
                <c:pt idx="28">
                  <c:v>71.8</c:v>
                </c:pt>
                <c:pt idx="29">
                  <c:v>72.8</c:v>
                </c:pt>
                <c:pt idx="30">
                  <c:v>72.900000000000006</c:v>
                </c:pt>
                <c:pt idx="31">
                  <c:v>73.3</c:v>
                </c:pt>
                <c:pt idx="32">
                  <c:v>72.900000000000006</c:v>
                </c:pt>
                <c:pt idx="33">
                  <c:v>72.099999999999994</c:v>
                </c:pt>
                <c:pt idx="34">
                  <c:v>73</c:v>
                </c:pt>
                <c:pt idx="35">
                  <c:v>73.599999999999994</c:v>
                </c:pt>
                <c:pt idx="36">
                  <c:v>73.2</c:v>
                </c:pt>
                <c:pt idx="37">
                  <c:v>73.8</c:v>
                </c:pt>
                <c:pt idx="38">
                  <c:v>73.599999999999994</c:v>
                </c:pt>
                <c:pt idx="39">
                  <c:v>74.5</c:v>
                </c:pt>
                <c:pt idx="40">
                  <c:v>73.7</c:v>
                </c:pt>
                <c:pt idx="41">
                  <c:v>74.400000000000006</c:v>
                </c:pt>
                <c:pt idx="42">
                  <c:v>76.8</c:v>
                </c:pt>
                <c:pt idx="43">
                  <c:v>78.099999999999994</c:v>
                </c:pt>
                <c:pt idx="44">
                  <c:v>77.400000000000006</c:v>
                </c:pt>
                <c:pt idx="45">
                  <c:v>79.599999999999994</c:v>
                </c:pt>
                <c:pt idx="46">
                  <c:v>81</c:v>
                </c:pt>
                <c:pt idx="47">
                  <c:v>82</c:v>
                </c:pt>
                <c:pt idx="48">
                  <c:v>82.4</c:v>
                </c:pt>
                <c:pt idx="49">
                  <c:v>81.900000000000006</c:v>
                </c:pt>
                <c:pt idx="50">
                  <c:v>82.3</c:v>
                </c:pt>
              </c:numCache>
            </c:numRef>
          </c:val>
          <c:smooth val="0"/>
        </c:ser>
        <c:ser>
          <c:idx val="1"/>
          <c:order val="1"/>
          <c:tx>
            <c:strRef>
              <c:f>Sheet1!$C$1</c:f>
              <c:strCache>
                <c:ptCount val="1"/>
                <c:pt idx="0">
                  <c:v>Meaningful Philosophy of Life</c:v>
                </c:pt>
              </c:strCache>
            </c:strRef>
          </c:tx>
          <c:marker>
            <c:symbol val="square"/>
            <c:size val="7"/>
            <c:spPr>
              <a:solidFill>
                <a:srgbClr val="00F26D"/>
              </a:solidFill>
              <a:ln w="9525">
                <a:noFill/>
              </a:ln>
            </c:spPr>
          </c:marker>
          <c:cat>
            <c:numRef>
              <c:f>Sheet1!$A$2:$A$52</c:f>
              <c:numCache>
                <c:formatCode>General</c:formatCode>
                <c:ptCount val="51"/>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numCache>
            </c:numRef>
          </c:cat>
          <c:val>
            <c:numRef>
              <c:f>Sheet1!$C$2:$C$52</c:f>
              <c:numCache>
                <c:formatCode>General</c:formatCode>
                <c:ptCount val="51"/>
                <c:pt idx="1">
                  <c:v>85.8</c:v>
                </c:pt>
                <c:pt idx="2">
                  <c:v>85</c:v>
                </c:pt>
                <c:pt idx="3">
                  <c:v>84.9</c:v>
                </c:pt>
                <c:pt idx="4">
                  <c:v>79.099999999999994</c:v>
                </c:pt>
                <c:pt idx="5">
                  <c:v>72.7</c:v>
                </c:pt>
                <c:pt idx="6">
                  <c:v>75</c:v>
                </c:pt>
                <c:pt idx="7">
                  <c:v>72.5</c:v>
                </c:pt>
                <c:pt idx="8">
                  <c:v>65.2</c:v>
                </c:pt>
                <c:pt idx="9">
                  <c:v>68.3</c:v>
                </c:pt>
                <c:pt idx="10">
                  <c:v>65.3</c:v>
                </c:pt>
                <c:pt idx="11">
                  <c:v>63</c:v>
                </c:pt>
                <c:pt idx="12">
                  <c:v>60.3</c:v>
                </c:pt>
                <c:pt idx="13">
                  <c:v>56.4</c:v>
                </c:pt>
                <c:pt idx="14">
                  <c:v>54.2</c:v>
                </c:pt>
                <c:pt idx="15">
                  <c:v>52.8</c:v>
                </c:pt>
                <c:pt idx="16">
                  <c:v>50.6</c:v>
                </c:pt>
                <c:pt idx="17">
                  <c:v>47.9</c:v>
                </c:pt>
                <c:pt idx="18">
                  <c:v>48</c:v>
                </c:pt>
                <c:pt idx="19">
                  <c:v>46.9</c:v>
                </c:pt>
                <c:pt idx="20">
                  <c:v>44</c:v>
                </c:pt>
                <c:pt idx="21">
                  <c:v>43.1</c:v>
                </c:pt>
                <c:pt idx="23">
                  <c:v>43.8</c:v>
                </c:pt>
                <c:pt idx="24">
                  <c:v>45.9</c:v>
                </c:pt>
                <c:pt idx="25">
                  <c:v>47.5</c:v>
                </c:pt>
                <c:pt idx="26">
                  <c:v>48.9</c:v>
                </c:pt>
                <c:pt idx="27">
                  <c:v>47.8</c:v>
                </c:pt>
                <c:pt idx="28">
                  <c:v>46.6</c:v>
                </c:pt>
                <c:pt idx="29">
                  <c:v>45.4</c:v>
                </c:pt>
                <c:pt idx="30">
                  <c:v>44.5</c:v>
                </c:pt>
                <c:pt idx="31">
                  <c:v>44.5</c:v>
                </c:pt>
                <c:pt idx="32">
                  <c:v>44.1</c:v>
                </c:pt>
                <c:pt idx="33">
                  <c:v>43</c:v>
                </c:pt>
                <c:pt idx="34">
                  <c:v>42.4</c:v>
                </c:pt>
                <c:pt idx="35">
                  <c:v>43.1</c:v>
                </c:pt>
                <c:pt idx="36">
                  <c:v>40.6</c:v>
                </c:pt>
                <c:pt idx="37">
                  <c:v>39.299999999999997</c:v>
                </c:pt>
                <c:pt idx="38">
                  <c:v>42.1</c:v>
                </c:pt>
                <c:pt idx="39">
                  <c:v>45</c:v>
                </c:pt>
                <c:pt idx="40">
                  <c:v>46.3</c:v>
                </c:pt>
                <c:pt idx="41">
                  <c:v>49.2</c:v>
                </c:pt>
                <c:pt idx="42">
                  <c:v>51.4</c:v>
                </c:pt>
                <c:pt idx="43">
                  <c:v>48</c:v>
                </c:pt>
                <c:pt idx="44">
                  <c:v>46.9</c:v>
                </c:pt>
                <c:pt idx="45">
                  <c:v>46.8</c:v>
                </c:pt>
                <c:pt idx="46">
                  <c:v>45.6</c:v>
                </c:pt>
                <c:pt idx="47">
                  <c:v>44.8</c:v>
                </c:pt>
                <c:pt idx="48">
                  <c:v>44.6</c:v>
                </c:pt>
                <c:pt idx="49">
                  <c:v>46.4</c:v>
                </c:pt>
                <c:pt idx="50">
                  <c:v>46.8</c:v>
                </c:pt>
              </c:numCache>
            </c:numRef>
          </c:val>
          <c:smooth val="0"/>
        </c:ser>
        <c:dLbls>
          <c:showLegendKey val="0"/>
          <c:showVal val="0"/>
          <c:showCatName val="0"/>
          <c:showSerName val="0"/>
          <c:showPercent val="0"/>
          <c:showBubbleSize val="0"/>
        </c:dLbls>
        <c:marker val="1"/>
        <c:smooth val="0"/>
        <c:axId val="866203136"/>
        <c:axId val="866205056"/>
      </c:lineChart>
      <c:catAx>
        <c:axId val="866203136"/>
        <c:scaling>
          <c:orientation val="minMax"/>
        </c:scaling>
        <c:delete val="0"/>
        <c:axPos val="b"/>
        <c:numFmt formatCode="General" sourceLinked="1"/>
        <c:majorTickMark val="out"/>
        <c:minorTickMark val="none"/>
        <c:tickLblPos val="nextTo"/>
        <c:crossAx val="866205056"/>
        <c:crosses val="autoZero"/>
        <c:auto val="1"/>
        <c:lblAlgn val="ctr"/>
        <c:lblOffset val="100"/>
        <c:tickLblSkip val="5"/>
        <c:noMultiLvlLbl val="0"/>
      </c:catAx>
      <c:valAx>
        <c:axId val="866205056"/>
        <c:scaling>
          <c:orientation val="minMax"/>
        </c:scaling>
        <c:delete val="0"/>
        <c:axPos val="l"/>
        <c:majorGridlines/>
        <c:numFmt formatCode="General" sourceLinked="1"/>
        <c:majorTickMark val="out"/>
        <c:minorTickMark val="none"/>
        <c:tickLblPos val="nextTo"/>
        <c:crossAx val="86620313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505446774905364E-2"/>
          <c:y val="5.4795189535734264E-2"/>
          <c:w val="0.84359626506863639"/>
          <c:h val="0.85647971257691147"/>
        </c:manualLayout>
      </c:layout>
      <c:lineChart>
        <c:grouping val="standard"/>
        <c:varyColors val="0"/>
        <c:ser>
          <c:idx val="0"/>
          <c:order val="0"/>
          <c:tx>
            <c:strRef>
              <c:f>Sheet1!$B$1</c:f>
              <c:strCache>
                <c:ptCount val="1"/>
                <c:pt idx="0">
                  <c:v>16-24</c:v>
                </c:pt>
              </c:strCache>
            </c:strRef>
          </c:tx>
          <c:spPr>
            <a:ln>
              <a:solidFill>
                <a:srgbClr val="00F26D"/>
              </a:solidFill>
            </a:ln>
          </c:spPr>
          <c:marker>
            <c:symbol val="diamond"/>
            <c:size val="9"/>
            <c:spPr>
              <a:solidFill>
                <a:srgbClr val="00F26D"/>
              </a:solidFill>
            </c:spPr>
          </c:marker>
          <c:cat>
            <c:numRef>
              <c:f>Sheet1!$A$2:$A$72</c:f>
              <c:numCache>
                <c:formatCode>General</c:formatCode>
                <c:ptCount val="71"/>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numCache>
            </c:numRef>
          </c:cat>
          <c:val>
            <c:numRef>
              <c:f>Sheet1!$B$2:$B$72</c:f>
              <c:numCache>
                <c:formatCode>General</c:formatCode>
                <c:ptCount val="71"/>
                <c:pt idx="0">
                  <c:v>59.23</c:v>
                </c:pt>
                <c:pt idx="1">
                  <c:v>59.78</c:v>
                </c:pt>
                <c:pt idx="2">
                  <c:v>59.82</c:v>
                </c:pt>
                <c:pt idx="3">
                  <c:v>59.36</c:v>
                </c:pt>
                <c:pt idx="4">
                  <c:v>57.23</c:v>
                </c:pt>
                <c:pt idx="5">
                  <c:v>56.18</c:v>
                </c:pt>
                <c:pt idx="6">
                  <c:v>55.25</c:v>
                </c:pt>
                <c:pt idx="7">
                  <c:v>55.96</c:v>
                </c:pt>
                <c:pt idx="8">
                  <c:v>57.73</c:v>
                </c:pt>
                <c:pt idx="9">
                  <c:v>57.18</c:v>
                </c:pt>
                <c:pt idx="10">
                  <c:v>56.32</c:v>
                </c:pt>
                <c:pt idx="11">
                  <c:v>55.66</c:v>
                </c:pt>
                <c:pt idx="12">
                  <c:v>56.43</c:v>
                </c:pt>
                <c:pt idx="13">
                  <c:v>56.27</c:v>
                </c:pt>
                <c:pt idx="14">
                  <c:v>55.78</c:v>
                </c:pt>
                <c:pt idx="15">
                  <c:v>55.22</c:v>
                </c:pt>
                <c:pt idx="16">
                  <c:v>55.33</c:v>
                </c:pt>
                <c:pt idx="17">
                  <c:v>55.77</c:v>
                </c:pt>
                <c:pt idx="18">
                  <c:v>56.96</c:v>
                </c:pt>
                <c:pt idx="19">
                  <c:v>57.69</c:v>
                </c:pt>
                <c:pt idx="20">
                  <c:v>57.62</c:v>
                </c:pt>
                <c:pt idx="21">
                  <c:v>58.88</c:v>
                </c:pt>
                <c:pt idx="22">
                  <c:v>59.83</c:v>
                </c:pt>
                <c:pt idx="23">
                  <c:v>59.93</c:v>
                </c:pt>
                <c:pt idx="24">
                  <c:v>61.76</c:v>
                </c:pt>
                <c:pt idx="25">
                  <c:v>63.65</c:v>
                </c:pt>
                <c:pt idx="26">
                  <c:v>64.959999999999994</c:v>
                </c:pt>
                <c:pt idx="27">
                  <c:v>64.61</c:v>
                </c:pt>
                <c:pt idx="28">
                  <c:v>65.33</c:v>
                </c:pt>
                <c:pt idx="29">
                  <c:v>66.63</c:v>
                </c:pt>
                <c:pt idx="30">
                  <c:v>68.150000000000006</c:v>
                </c:pt>
                <c:pt idx="31">
                  <c:v>68.650000000000006</c:v>
                </c:pt>
                <c:pt idx="32">
                  <c:v>68.08</c:v>
                </c:pt>
                <c:pt idx="33">
                  <c:v>67.77</c:v>
                </c:pt>
                <c:pt idx="34">
                  <c:v>67.239999999999995</c:v>
                </c:pt>
                <c:pt idx="35">
                  <c:v>67.13</c:v>
                </c:pt>
                <c:pt idx="36">
                  <c:v>67.73</c:v>
                </c:pt>
                <c:pt idx="37">
                  <c:v>68.28</c:v>
                </c:pt>
                <c:pt idx="38">
                  <c:v>68.62</c:v>
                </c:pt>
                <c:pt idx="39">
                  <c:v>68.400000000000006</c:v>
                </c:pt>
                <c:pt idx="40">
                  <c:v>68.37</c:v>
                </c:pt>
                <c:pt idx="41">
                  <c:v>68.58</c:v>
                </c:pt>
                <c:pt idx="42">
                  <c:v>67.3</c:v>
                </c:pt>
                <c:pt idx="43">
                  <c:v>66.03</c:v>
                </c:pt>
                <c:pt idx="44">
                  <c:v>66.12</c:v>
                </c:pt>
                <c:pt idx="45">
                  <c:v>66.09</c:v>
                </c:pt>
                <c:pt idx="46">
                  <c:v>66.41</c:v>
                </c:pt>
                <c:pt idx="47">
                  <c:v>66.260000000000005</c:v>
                </c:pt>
                <c:pt idx="48">
                  <c:v>65.52</c:v>
                </c:pt>
                <c:pt idx="49">
                  <c:v>65.430000000000007</c:v>
                </c:pt>
                <c:pt idx="50">
                  <c:v>65.87</c:v>
                </c:pt>
                <c:pt idx="51">
                  <c:v>65.489999999999995</c:v>
                </c:pt>
                <c:pt idx="52">
                  <c:v>65.83</c:v>
                </c:pt>
                <c:pt idx="53">
                  <c:v>64.58</c:v>
                </c:pt>
                <c:pt idx="54">
                  <c:v>63.27</c:v>
                </c:pt>
                <c:pt idx="55">
                  <c:v>61.55</c:v>
                </c:pt>
                <c:pt idx="56">
                  <c:v>61.13</c:v>
                </c:pt>
                <c:pt idx="57">
                  <c:v>60.75</c:v>
                </c:pt>
                <c:pt idx="58">
                  <c:v>60.59</c:v>
                </c:pt>
                <c:pt idx="59">
                  <c:v>59.43</c:v>
                </c:pt>
                <c:pt idx="60">
                  <c:v>58.79</c:v>
                </c:pt>
                <c:pt idx="61">
                  <c:v>56.9</c:v>
                </c:pt>
                <c:pt idx="62">
                  <c:v>55.2</c:v>
                </c:pt>
                <c:pt idx="63">
                  <c:v>55</c:v>
                </c:pt>
                <c:pt idx="64">
                  <c:v>54.9</c:v>
                </c:pt>
                <c:pt idx="65">
                  <c:v>55</c:v>
                </c:pt>
                <c:pt idx="66">
                  <c:v>55</c:v>
                </c:pt>
                <c:pt idx="67">
                  <c:v>55</c:v>
                </c:pt>
                <c:pt idx="68">
                  <c:v>55.2</c:v>
                </c:pt>
                <c:pt idx="69">
                  <c:v>55.6</c:v>
                </c:pt>
                <c:pt idx="70">
                  <c:v>55.9</c:v>
                </c:pt>
              </c:numCache>
            </c:numRef>
          </c:val>
          <c:smooth val="0"/>
        </c:ser>
        <c:ser>
          <c:idx val="1"/>
          <c:order val="1"/>
          <c:tx>
            <c:strRef>
              <c:f>Sheet1!$C$1</c:f>
              <c:strCache>
                <c:ptCount val="1"/>
                <c:pt idx="0">
                  <c:v>25-54</c:v>
                </c:pt>
              </c:strCache>
            </c:strRef>
          </c:tx>
          <c:spPr>
            <a:ln>
              <a:solidFill>
                <a:srgbClr val="FF0000"/>
              </a:solidFill>
            </a:ln>
          </c:spPr>
          <c:marker>
            <c:symbol val="square"/>
            <c:size val="7"/>
            <c:spPr>
              <a:solidFill>
                <a:srgbClr val="FF0000"/>
              </a:solidFill>
            </c:spPr>
          </c:marker>
          <c:cat>
            <c:numRef>
              <c:f>Sheet1!$A$2:$A$72</c:f>
              <c:numCache>
                <c:formatCode>General</c:formatCode>
                <c:ptCount val="71"/>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numCache>
            </c:numRef>
          </c:cat>
          <c:val>
            <c:numRef>
              <c:f>Sheet1!$C$2:$C$72</c:f>
              <c:numCache>
                <c:formatCode>General</c:formatCode>
                <c:ptCount val="71"/>
                <c:pt idx="0">
                  <c:v>64.8</c:v>
                </c:pt>
                <c:pt idx="1">
                  <c:v>65.2</c:v>
                </c:pt>
                <c:pt idx="2">
                  <c:v>65.599999999999994</c:v>
                </c:pt>
                <c:pt idx="3">
                  <c:v>66.2</c:v>
                </c:pt>
                <c:pt idx="4">
                  <c:v>66.599999999999994</c:v>
                </c:pt>
                <c:pt idx="5">
                  <c:v>66.900000000000006</c:v>
                </c:pt>
                <c:pt idx="6">
                  <c:v>67.099999999999994</c:v>
                </c:pt>
                <c:pt idx="7">
                  <c:v>67.599999999999994</c:v>
                </c:pt>
                <c:pt idx="8">
                  <c:v>68.2</c:v>
                </c:pt>
                <c:pt idx="9">
                  <c:v>68.3</c:v>
                </c:pt>
                <c:pt idx="10">
                  <c:v>68.599999999999994</c:v>
                </c:pt>
                <c:pt idx="11">
                  <c:v>68.7</c:v>
                </c:pt>
                <c:pt idx="12">
                  <c:v>69</c:v>
                </c:pt>
                <c:pt idx="13">
                  <c:v>69</c:v>
                </c:pt>
                <c:pt idx="14">
                  <c:v>69</c:v>
                </c:pt>
                <c:pt idx="15">
                  <c:v>69.400000000000006</c:v>
                </c:pt>
                <c:pt idx="16">
                  <c:v>69.599999999999994</c:v>
                </c:pt>
                <c:pt idx="17">
                  <c:v>69.900000000000006</c:v>
                </c:pt>
                <c:pt idx="18">
                  <c:v>70.3</c:v>
                </c:pt>
                <c:pt idx="19">
                  <c:v>70.900000000000006</c:v>
                </c:pt>
                <c:pt idx="20">
                  <c:v>71.099999999999994</c:v>
                </c:pt>
                <c:pt idx="21">
                  <c:v>71.599999999999994</c:v>
                </c:pt>
                <c:pt idx="22">
                  <c:v>72.099999999999994</c:v>
                </c:pt>
                <c:pt idx="23">
                  <c:v>72</c:v>
                </c:pt>
                <c:pt idx="24">
                  <c:v>72.2</c:v>
                </c:pt>
                <c:pt idx="25">
                  <c:v>72.8</c:v>
                </c:pt>
                <c:pt idx="26">
                  <c:v>73.599999999999994</c:v>
                </c:pt>
                <c:pt idx="27">
                  <c:v>74.099999999999994</c:v>
                </c:pt>
                <c:pt idx="28">
                  <c:v>74.8</c:v>
                </c:pt>
                <c:pt idx="29">
                  <c:v>75.8</c:v>
                </c:pt>
                <c:pt idx="30">
                  <c:v>76.900000000000006</c:v>
                </c:pt>
                <c:pt idx="31">
                  <c:v>77.900000000000006</c:v>
                </c:pt>
                <c:pt idx="32">
                  <c:v>78.7</c:v>
                </c:pt>
                <c:pt idx="33">
                  <c:v>79.3</c:v>
                </c:pt>
                <c:pt idx="34">
                  <c:v>79.8</c:v>
                </c:pt>
                <c:pt idx="35">
                  <c:v>80.099999999999994</c:v>
                </c:pt>
                <c:pt idx="36">
                  <c:v>80.7</c:v>
                </c:pt>
                <c:pt idx="37">
                  <c:v>81.400000000000006</c:v>
                </c:pt>
                <c:pt idx="38">
                  <c:v>82</c:v>
                </c:pt>
                <c:pt idx="39">
                  <c:v>82.5</c:v>
                </c:pt>
                <c:pt idx="40">
                  <c:v>82.9</c:v>
                </c:pt>
                <c:pt idx="41">
                  <c:v>83.4</c:v>
                </c:pt>
                <c:pt idx="42">
                  <c:v>83.5</c:v>
                </c:pt>
                <c:pt idx="43">
                  <c:v>83.4</c:v>
                </c:pt>
                <c:pt idx="44">
                  <c:v>83.6</c:v>
                </c:pt>
                <c:pt idx="45">
                  <c:v>83.4</c:v>
                </c:pt>
                <c:pt idx="46">
                  <c:v>83.4</c:v>
                </c:pt>
                <c:pt idx="47">
                  <c:v>83.5</c:v>
                </c:pt>
                <c:pt idx="48">
                  <c:v>83.8</c:v>
                </c:pt>
                <c:pt idx="49">
                  <c:v>84.1</c:v>
                </c:pt>
                <c:pt idx="50">
                  <c:v>84.1</c:v>
                </c:pt>
                <c:pt idx="51">
                  <c:v>84.1</c:v>
                </c:pt>
                <c:pt idx="52">
                  <c:v>84</c:v>
                </c:pt>
                <c:pt idx="53">
                  <c:v>83.7</c:v>
                </c:pt>
                <c:pt idx="54">
                  <c:v>83.3</c:v>
                </c:pt>
                <c:pt idx="55">
                  <c:v>83</c:v>
                </c:pt>
                <c:pt idx="56">
                  <c:v>82.8</c:v>
                </c:pt>
                <c:pt idx="57">
                  <c:v>82.8</c:v>
                </c:pt>
                <c:pt idx="58">
                  <c:v>82.9</c:v>
                </c:pt>
                <c:pt idx="59">
                  <c:v>83</c:v>
                </c:pt>
                <c:pt idx="60">
                  <c:v>83.1</c:v>
                </c:pt>
                <c:pt idx="61">
                  <c:v>82.7</c:v>
                </c:pt>
                <c:pt idx="62">
                  <c:v>82.2</c:v>
                </c:pt>
                <c:pt idx="63">
                  <c:v>81.599999999999994</c:v>
                </c:pt>
                <c:pt idx="64">
                  <c:v>81.5</c:v>
                </c:pt>
                <c:pt idx="65">
                  <c:v>81</c:v>
                </c:pt>
                <c:pt idx="66">
                  <c:v>80.900000000000006</c:v>
                </c:pt>
                <c:pt idx="67">
                  <c:v>80.8</c:v>
                </c:pt>
                <c:pt idx="68">
                  <c:v>81.2</c:v>
                </c:pt>
                <c:pt idx="69">
                  <c:v>81.3</c:v>
                </c:pt>
                <c:pt idx="70">
                  <c:v>82</c:v>
                </c:pt>
              </c:numCache>
            </c:numRef>
          </c:val>
          <c:smooth val="0"/>
        </c:ser>
        <c:ser>
          <c:idx val="2"/>
          <c:order val="2"/>
          <c:tx>
            <c:strRef>
              <c:f>Sheet1!$D$1</c:f>
              <c:strCache>
                <c:ptCount val="1"/>
                <c:pt idx="0">
                  <c:v>55+</c:v>
                </c:pt>
              </c:strCache>
            </c:strRef>
          </c:tx>
          <c:cat>
            <c:numRef>
              <c:f>Sheet1!$A$2:$A$72</c:f>
              <c:numCache>
                <c:formatCode>General</c:formatCode>
                <c:ptCount val="71"/>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numCache>
            </c:numRef>
          </c:cat>
          <c:val>
            <c:numRef>
              <c:f>Sheet1!$D$2:$D$72</c:f>
              <c:numCache>
                <c:formatCode>General</c:formatCode>
                <c:ptCount val="71"/>
                <c:pt idx="0">
                  <c:v>43.3</c:v>
                </c:pt>
                <c:pt idx="1">
                  <c:v>43.1</c:v>
                </c:pt>
                <c:pt idx="2">
                  <c:v>42.9</c:v>
                </c:pt>
                <c:pt idx="3">
                  <c:v>42.5</c:v>
                </c:pt>
                <c:pt idx="4">
                  <c:v>42.2</c:v>
                </c:pt>
                <c:pt idx="5">
                  <c:v>41.9</c:v>
                </c:pt>
                <c:pt idx="6">
                  <c:v>41.8</c:v>
                </c:pt>
                <c:pt idx="7">
                  <c:v>42.1</c:v>
                </c:pt>
                <c:pt idx="8">
                  <c:v>42.9</c:v>
                </c:pt>
                <c:pt idx="9">
                  <c:v>41.7</c:v>
                </c:pt>
                <c:pt idx="10">
                  <c:v>41.4</c:v>
                </c:pt>
                <c:pt idx="11">
                  <c:v>41.1</c:v>
                </c:pt>
                <c:pt idx="12">
                  <c:v>40.9</c:v>
                </c:pt>
                <c:pt idx="13">
                  <c:v>40.799999999999997</c:v>
                </c:pt>
                <c:pt idx="14">
                  <c:v>39.799999999999997</c:v>
                </c:pt>
                <c:pt idx="15">
                  <c:v>39.4</c:v>
                </c:pt>
                <c:pt idx="16">
                  <c:v>39.5</c:v>
                </c:pt>
                <c:pt idx="17">
                  <c:v>39.4</c:v>
                </c:pt>
                <c:pt idx="18">
                  <c:v>39.299999999999997</c:v>
                </c:pt>
                <c:pt idx="19">
                  <c:v>39.299999999999997</c:v>
                </c:pt>
                <c:pt idx="20">
                  <c:v>39.299999999999997</c:v>
                </c:pt>
                <c:pt idx="21">
                  <c:v>39.200000000000003</c:v>
                </c:pt>
                <c:pt idx="22">
                  <c:v>39</c:v>
                </c:pt>
                <c:pt idx="23">
                  <c:v>38.299999999999997</c:v>
                </c:pt>
                <c:pt idx="24">
                  <c:v>37.200000000000003</c:v>
                </c:pt>
                <c:pt idx="25">
                  <c:v>35.9</c:v>
                </c:pt>
                <c:pt idx="26">
                  <c:v>35.200000000000003</c:v>
                </c:pt>
                <c:pt idx="27">
                  <c:v>34.6</c:v>
                </c:pt>
                <c:pt idx="28">
                  <c:v>33.9</c:v>
                </c:pt>
                <c:pt idx="29">
                  <c:v>33.6</c:v>
                </c:pt>
                <c:pt idx="30">
                  <c:v>33.6</c:v>
                </c:pt>
                <c:pt idx="31">
                  <c:v>33.4</c:v>
                </c:pt>
                <c:pt idx="32">
                  <c:v>32.799999999999997</c:v>
                </c:pt>
                <c:pt idx="33">
                  <c:v>32.200000000000003</c:v>
                </c:pt>
                <c:pt idx="34">
                  <c:v>31.9</c:v>
                </c:pt>
                <c:pt idx="35">
                  <c:v>31.4</c:v>
                </c:pt>
                <c:pt idx="36">
                  <c:v>30.7</c:v>
                </c:pt>
                <c:pt idx="37">
                  <c:v>30.3</c:v>
                </c:pt>
                <c:pt idx="38">
                  <c:v>30.1</c:v>
                </c:pt>
                <c:pt idx="39">
                  <c:v>30</c:v>
                </c:pt>
                <c:pt idx="40">
                  <c:v>30</c:v>
                </c:pt>
                <c:pt idx="41">
                  <c:v>30.3</c:v>
                </c:pt>
                <c:pt idx="42">
                  <c:v>30.1</c:v>
                </c:pt>
                <c:pt idx="43">
                  <c:v>29.6</c:v>
                </c:pt>
                <c:pt idx="44">
                  <c:v>29.7</c:v>
                </c:pt>
                <c:pt idx="45">
                  <c:v>29.4</c:v>
                </c:pt>
                <c:pt idx="46">
                  <c:v>30.1</c:v>
                </c:pt>
                <c:pt idx="47">
                  <c:v>30</c:v>
                </c:pt>
                <c:pt idx="48">
                  <c:v>30.3</c:v>
                </c:pt>
                <c:pt idx="49">
                  <c:v>30.9</c:v>
                </c:pt>
                <c:pt idx="50">
                  <c:v>31.3</c:v>
                </c:pt>
                <c:pt idx="51">
                  <c:v>31.8</c:v>
                </c:pt>
                <c:pt idx="52">
                  <c:v>32.4</c:v>
                </c:pt>
                <c:pt idx="53">
                  <c:v>33.200000000000003</c:v>
                </c:pt>
                <c:pt idx="54">
                  <c:v>34.6</c:v>
                </c:pt>
                <c:pt idx="55">
                  <c:v>35.700000000000003</c:v>
                </c:pt>
                <c:pt idx="56">
                  <c:v>36.200000000000003</c:v>
                </c:pt>
                <c:pt idx="57">
                  <c:v>37.200000000000003</c:v>
                </c:pt>
                <c:pt idx="58">
                  <c:v>38</c:v>
                </c:pt>
                <c:pt idx="59">
                  <c:v>38.6</c:v>
                </c:pt>
                <c:pt idx="60">
                  <c:v>39.4</c:v>
                </c:pt>
                <c:pt idx="61">
                  <c:v>40</c:v>
                </c:pt>
                <c:pt idx="62">
                  <c:v>40.200000000000003</c:v>
                </c:pt>
                <c:pt idx="63">
                  <c:v>40.200000000000003</c:v>
                </c:pt>
                <c:pt idx="64">
                  <c:v>40.5</c:v>
                </c:pt>
                <c:pt idx="65">
                  <c:v>40.299999999999997</c:v>
                </c:pt>
                <c:pt idx="66">
                  <c:v>40</c:v>
                </c:pt>
                <c:pt idx="67">
                  <c:v>39.799999999999997</c:v>
                </c:pt>
                <c:pt idx="68">
                  <c:v>39.9</c:v>
                </c:pt>
                <c:pt idx="69">
                  <c:v>40</c:v>
                </c:pt>
                <c:pt idx="70">
                  <c:v>39.9</c:v>
                </c:pt>
              </c:numCache>
            </c:numRef>
          </c:val>
          <c:smooth val="0"/>
        </c:ser>
        <c:dLbls>
          <c:showLegendKey val="0"/>
          <c:showVal val="0"/>
          <c:showCatName val="0"/>
          <c:showSerName val="0"/>
          <c:showPercent val="0"/>
          <c:showBubbleSize val="0"/>
        </c:dLbls>
        <c:marker val="1"/>
        <c:smooth val="0"/>
        <c:axId val="866316672"/>
        <c:axId val="866318208"/>
      </c:lineChart>
      <c:catAx>
        <c:axId val="866316672"/>
        <c:scaling>
          <c:orientation val="minMax"/>
        </c:scaling>
        <c:delete val="0"/>
        <c:axPos val="b"/>
        <c:numFmt formatCode="General" sourceLinked="1"/>
        <c:majorTickMark val="out"/>
        <c:minorTickMark val="none"/>
        <c:tickLblPos val="nextTo"/>
        <c:crossAx val="866318208"/>
        <c:crosses val="autoZero"/>
        <c:auto val="1"/>
        <c:lblAlgn val="ctr"/>
        <c:lblOffset val="100"/>
        <c:tickLblSkip val="10"/>
        <c:noMultiLvlLbl val="0"/>
      </c:catAx>
      <c:valAx>
        <c:axId val="866318208"/>
        <c:scaling>
          <c:orientation val="minMax"/>
        </c:scaling>
        <c:delete val="0"/>
        <c:axPos val="l"/>
        <c:majorGridlines/>
        <c:numFmt formatCode="General" sourceLinked="1"/>
        <c:majorTickMark val="out"/>
        <c:minorTickMark val="none"/>
        <c:tickLblPos val="nextTo"/>
        <c:crossAx val="8663166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18-24</c:v>
                </c:pt>
              </c:strCache>
            </c:strRef>
          </c:tx>
          <c:spPr>
            <a:ln>
              <a:solidFill>
                <a:srgbClr val="00B050"/>
              </a:solidFill>
            </a:ln>
          </c:spPr>
          <c:marker>
            <c:symbol val="diamond"/>
            <c:size val="9"/>
            <c:spPr>
              <a:solidFill>
                <a:srgbClr val="00F26D"/>
              </a:solidFill>
            </c:spPr>
          </c:marker>
          <c:cat>
            <c:numRef>
              <c:f>Sheet1!$A$2:$A$15</c:f>
              <c:numCache>
                <c:formatCode>General</c:formatCode>
                <c:ptCount val="14"/>
                <c:pt idx="0">
                  <c:v>1964</c:v>
                </c:pt>
                <c:pt idx="1">
                  <c:v>1968</c:v>
                </c:pt>
                <c:pt idx="2">
                  <c:v>1972</c:v>
                </c:pt>
                <c:pt idx="3">
                  <c:v>1976</c:v>
                </c:pt>
                <c:pt idx="4">
                  <c:v>1980</c:v>
                </c:pt>
                <c:pt idx="5">
                  <c:v>1984</c:v>
                </c:pt>
                <c:pt idx="6">
                  <c:v>1988</c:v>
                </c:pt>
                <c:pt idx="7">
                  <c:v>1992</c:v>
                </c:pt>
                <c:pt idx="8">
                  <c:v>1996</c:v>
                </c:pt>
                <c:pt idx="9">
                  <c:v>2000</c:v>
                </c:pt>
                <c:pt idx="10">
                  <c:v>2004</c:v>
                </c:pt>
                <c:pt idx="11">
                  <c:v>2008</c:v>
                </c:pt>
                <c:pt idx="12">
                  <c:v>2012</c:v>
                </c:pt>
                <c:pt idx="13">
                  <c:v>2016</c:v>
                </c:pt>
              </c:numCache>
            </c:numRef>
          </c:cat>
          <c:val>
            <c:numRef>
              <c:f>Sheet1!$B$2:$B$15</c:f>
              <c:numCache>
                <c:formatCode>General</c:formatCode>
                <c:ptCount val="14"/>
                <c:pt idx="0">
                  <c:v>50</c:v>
                </c:pt>
                <c:pt idx="1">
                  <c:v>50.4</c:v>
                </c:pt>
                <c:pt idx="2">
                  <c:v>49.6</c:v>
                </c:pt>
                <c:pt idx="3">
                  <c:v>42.2</c:v>
                </c:pt>
                <c:pt idx="4">
                  <c:v>39.9</c:v>
                </c:pt>
                <c:pt idx="5">
                  <c:v>40.799999999999997</c:v>
                </c:pt>
                <c:pt idx="6">
                  <c:v>36.200000000000003</c:v>
                </c:pt>
                <c:pt idx="7">
                  <c:v>42.8</c:v>
                </c:pt>
                <c:pt idx="8">
                  <c:v>32.4</c:v>
                </c:pt>
                <c:pt idx="9">
                  <c:v>32.299999999999997</c:v>
                </c:pt>
                <c:pt idx="10">
                  <c:v>41.9</c:v>
                </c:pt>
                <c:pt idx="11">
                  <c:v>44.3</c:v>
                </c:pt>
                <c:pt idx="12">
                  <c:v>45</c:v>
                </c:pt>
                <c:pt idx="13">
                  <c:v>46.1</c:v>
                </c:pt>
              </c:numCache>
            </c:numRef>
          </c:val>
          <c:smooth val="0"/>
        </c:ser>
        <c:ser>
          <c:idx val="1"/>
          <c:order val="1"/>
          <c:tx>
            <c:strRef>
              <c:f>Sheet1!$C$1</c:f>
              <c:strCache>
                <c:ptCount val="1"/>
                <c:pt idx="0">
                  <c:v>25-44</c:v>
                </c:pt>
              </c:strCache>
            </c:strRef>
          </c:tx>
          <c:spPr>
            <a:ln>
              <a:solidFill>
                <a:srgbClr val="FF0000"/>
              </a:solidFill>
            </a:ln>
          </c:spPr>
          <c:marker>
            <c:symbol val="square"/>
            <c:size val="7"/>
            <c:spPr>
              <a:solidFill>
                <a:srgbClr val="FF0000"/>
              </a:solidFill>
            </c:spPr>
          </c:marker>
          <c:cat>
            <c:numRef>
              <c:f>Sheet1!$A$2:$A$15</c:f>
              <c:numCache>
                <c:formatCode>General</c:formatCode>
                <c:ptCount val="14"/>
                <c:pt idx="0">
                  <c:v>1964</c:v>
                </c:pt>
                <c:pt idx="1">
                  <c:v>1968</c:v>
                </c:pt>
                <c:pt idx="2">
                  <c:v>1972</c:v>
                </c:pt>
                <c:pt idx="3">
                  <c:v>1976</c:v>
                </c:pt>
                <c:pt idx="4">
                  <c:v>1980</c:v>
                </c:pt>
                <c:pt idx="5">
                  <c:v>1984</c:v>
                </c:pt>
                <c:pt idx="6">
                  <c:v>1988</c:v>
                </c:pt>
                <c:pt idx="7">
                  <c:v>1992</c:v>
                </c:pt>
                <c:pt idx="8">
                  <c:v>1996</c:v>
                </c:pt>
                <c:pt idx="9">
                  <c:v>2000</c:v>
                </c:pt>
                <c:pt idx="10">
                  <c:v>2004</c:v>
                </c:pt>
                <c:pt idx="11">
                  <c:v>2008</c:v>
                </c:pt>
                <c:pt idx="12">
                  <c:v>2012</c:v>
                </c:pt>
                <c:pt idx="13">
                  <c:v>2016</c:v>
                </c:pt>
              </c:numCache>
            </c:numRef>
          </c:cat>
          <c:val>
            <c:numRef>
              <c:f>Sheet1!$C$2:$C$15</c:f>
              <c:numCache>
                <c:formatCode>General</c:formatCode>
                <c:ptCount val="14"/>
                <c:pt idx="0">
                  <c:v>69</c:v>
                </c:pt>
                <c:pt idx="1">
                  <c:v>66.599999999999994</c:v>
                </c:pt>
                <c:pt idx="2">
                  <c:v>62.7</c:v>
                </c:pt>
                <c:pt idx="3">
                  <c:v>58.7</c:v>
                </c:pt>
                <c:pt idx="4">
                  <c:v>58.7</c:v>
                </c:pt>
                <c:pt idx="5">
                  <c:v>58.4</c:v>
                </c:pt>
                <c:pt idx="6">
                  <c:v>54</c:v>
                </c:pt>
                <c:pt idx="7">
                  <c:v>58.3</c:v>
                </c:pt>
                <c:pt idx="8">
                  <c:v>49.2</c:v>
                </c:pt>
                <c:pt idx="9">
                  <c:v>49.8</c:v>
                </c:pt>
                <c:pt idx="10">
                  <c:v>52.2</c:v>
                </c:pt>
                <c:pt idx="11">
                  <c:v>51.9</c:v>
                </c:pt>
                <c:pt idx="12">
                  <c:v>59.5</c:v>
                </c:pt>
                <c:pt idx="13">
                  <c:v>58.7</c:v>
                </c:pt>
              </c:numCache>
            </c:numRef>
          </c:val>
          <c:smooth val="0"/>
        </c:ser>
        <c:ser>
          <c:idx val="2"/>
          <c:order val="2"/>
          <c:tx>
            <c:strRef>
              <c:f>Sheet1!$D$1</c:f>
              <c:strCache>
                <c:ptCount val="1"/>
                <c:pt idx="0">
                  <c:v>45-64</c:v>
                </c:pt>
              </c:strCache>
            </c:strRef>
          </c:tx>
          <c:spPr>
            <a:ln>
              <a:solidFill>
                <a:srgbClr val="FFFF00"/>
              </a:solidFill>
            </a:ln>
          </c:spPr>
          <c:marker>
            <c:spPr>
              <a:solidFill>
                <a:srgbClr val="FFFF00"/>
              </a:solidFill>
            </c:spPr>
          </c:marker>
          <c:cat>
            <c:numRef>
              <c:f>Sheet1!$A$2:$A$15</c:f>
              <c:numCache>
                <c:formatCode>General</c:formatCode>
                <c:ptCount val="14"/>
                <c:pt idx="0">
                  <c:v>1964</c:v>
                </c:pt>
                <c:pt idx="1">
                  <c:v>1968</c:v>
                </c:pt>
                <c:pt idx="2">
                  <c:v>1972</c:v>
                </c:pt>
                <c:pt idx="3">
                  <c:v>1976</c:v>
                </c:pt>
                <c:pt idx="4">
                  <c:v>1980</c:v>
                </c:pt>
                <c:pt idx="5">
                  <c:v>1984</c:v>
                </c:pt>
                <c:pt idx="6">
                  <c:v>1988</c:v>
                </c:pt>
                <c:pt idx="7">
                  <c:v>1992</c:v>
                </c:pt>
                <c:pt idx="8">
                  <c:v>1996</c:v>
                </c:pt>
                <c:pt idx="9">
                  <c:v>2000</c:v>
                </c:pt>
                <c:pt idx="10">
                  <c:v>2004</c:v>
                </c:pt>
                <c:pt idx="11">
                  <c:v>2008</c:v>
                </c:pt>
                <c:pt idx="12">
                  <c:v>2012</c:v>
                </c:pt>
                <c:pt idx="13">
                  <c:v>2016</c:v>
                </c:pt>
              </c:numCache>
            </c:numRef>
          </c:cat>
          <c:val>
            <c:numRef>
              <c:f>Sheet1!$D$2:$D$15</c:f>
              <c:numCache>
                <c:formatCode>General</c:formatCode>
                <c:ptCount val="14"/>
                <c:pt idx="0">
                  <c:v>75.900000000000006</c:v>
                </c:pt>
                <c:pt idx="1">
                  <c:v>74.900000000000006</c:v>
                </c:pt>
                <c:pt idx="2">
                  <c:v>70.8</c:v>
                </c:pt>
                <c:pt idx="3">
                  <c:v>68.7</c:v>
                </c:pt>
                <c:pt idx="4">
                  <c:v>69.3</c:v>
                </c:pt>
                <c:pt idx="5">
                  <c:v>69.8</c:v>
                </c:pt>
                <c:pt idx="6">
                  <c:v>67.900000000000006</c:v>
                </c:pt>
                <c:pt idx="7">
                  <c:v>70</c:v>
                </c:pt>
                <c:pt idx="8">
                  <c:v>64.400000000000006</c:v>
                </c:pt>
                <c:pt idx="9">
                  <c:v>64.099999999999994</c:v>
                </c:pt>
                <c:pt idx="10">
                  <c:v>66.599999999999994</c:v>
                </c:pt>
                <c:pt idx="11">
                  <c:v>65</c:v>
                </c:pt>
                <c:pt idx="12">
                  <c:v>67.900000000000006</c:v>
                </c:pt>
                <c:pt idx="13">
                  <c:v>66.599999999999994</c:v>
                </c:pt>
              </c:numCache>
            </c:numRef>
          </c:val>
          <c:smooth val="0"/>
        </c:ser>
        <c:ser>
          <c:idx val="3"/>
          <c:order val="3"/>
          <c:tx>
            <c:strRef>
              <c:f>Sheet1!$E$1</c:f>
              <c:strCache>
                <c:ptCount val="1"/>
                <c:pt idx="0">
                  <c:v>65+</c:v>
                </c:pt>
              </c:strCache>
            </c:strRef>
          </c:tx>
          <c:spPr>
            <a:ln>
              <a:solidFill>
                <a:schemeClr val="accent1">
                  <a:lumMod val="20000"/>
                  <a:lumOff val="80000"/>
                </a:schemeClr>
              </a:solidFill>
            </a:ln>
          </c:spPr>
          <c:marker>
            <c:spPr>
              <a:solidFill>
                <a:schemeClr val="tx2">
                  <a:lumMod val="90000"/>
                </a:schemeClr>
              </a:solidFill>
            </c:spPr>
          </c:marker>
          <c:cat>
            <c:numRef>
              <c:f>Sheet1!$A$2:$A$15</c:f>
              <c:numCache>
                <c:formatCode>General</c:formatCode>
                <c:ptCount val="14"/>
                <c:pt idx="0">
                  <c:v>1964</c:v>
                </c:pt>
                <c:pt idx="1">
                  <c:v>1968</c:v>
                </c:pt>
                <c:pt idx="2">
                  <c:v>1972</c:v>
                </c:pt>
                <c:pt idx="3">
                  <c:v>1976</c:v>
                </c:pt>
                <c:pt idx="4">
                  <c:v>1980</c:v>
                </c:pt>
                <c:pt idx="5">
                  <c:v>1984</c:v>
                </c:pt>
                <c:pt idx="6">
                  <c:v>1988</c:v>
                </c:pt>
                <c:pt idx="7">
                  <c:v>1992</c:v>
                </c:pt>
                <c:pt idx="8">
                  <c:v>1996</c:v>
                </c:pt>
                <c:pt idx="9">
                  <c:v>2000</c:v>
                </c:pt>
                <c:pt idx="10">
                  <c:v>2004</c:v>
                </c:pt>
                <c:pt idx="11">
                  <c:v>2008</c:v>
                </c:pt>
                <c:pt idx="12">
                  <c:v>2012</c:v>
                </c:pt>
                <c:pt idx="13">
                  <c:v>2016</c:v>
                </c:pt>
              </c:numCache>
            </c:numRef>
          </c:cat>
          <c:val>
            <c:numRef>
              <c:f>Sheet1!$E$2:$E$15</c:f>
              <c:numCache>
                <c:formatCode>General</c:formatCode>
                <c:ptCount val="14"/>
                <c:pt idx="0">
                  <c:v>66.3</c:v>
                </c:pt>
                <c:pt idx="1">
                  <c:v>65.8</c:v>
                </c:pt>
                <c:pt idx="2">
                  <c:v>63.5</c:v>
                </c:pt>
                <c:pt idx="3">
                  <c:v>62.2</c:v>
                </c:pt>
                <c:pt idx="4">
                  <c:v>65.099999999999994</c:v>
                </c:pt>
                <c:pt idx="5">
                  <c:v>67.7</c:v>
                </c:pt>
                <c:pt idx="6">
                  <c:v>68.8</c:v>
                </c:pt>
                <c:pt idx="7">
                  <c:v>70.099999999999994</c:v>
                </c:pt>
                <c:pt idx="8">
                  <c:v>67</c:v>
                </c:pt>
                <c:pt idx="9">
                  <c:v>67.599999999999994</c:v>
                </c:pt>
                <c:pt idx="10">
                  <c:v>68.900000000000006</c:v>
                </c:pt>
                <c:pt idx="11">
                  <c:v>68.099999999999994</c:v>
                </c:pt>
                <c:pt idx="12">
                  <c:v>72</c:v>
                </c:pt>
                <c:pt idx="13">
                  <c:v>70.900000000000006</c:v>
                </c:pt>
              </c:numCache>
            </c:numRef>
          </c:val>
          <c:smooth val="0"/>
        </c:ser>
        <c:dLbls>
          <c:showLegendKey val="0"/>
          <c:showVal val="0"/>
          <c:showCatName val="0"/>
          <c:showSerName val="0"/>
          <c:showPercent val="0"/>
          <c:showBubbleSize val="0"/>
        </c:dLbls>
        <c:marker val="1"/>
        <c:smooth val="0"/>
        <c:axId val="876446848"/>
        <c:axId val="876448768"/>
      </c:lineChart>
      <c:catAx>
        <c:axId val="876446848"/>
        <c:scaling>
          <c:orientation val="minMax"/>
        </c:scaling>
        <c:delete val="0"/>
        <c:axPos val="b"/>
        <c:numFmt formatCode="General" sourceLinked="1"/>
        <c:majorTickMark val="out"/>
        <c:minorTickMark val="none"/>
        <c:tickLblPos val="nextTo"/>
        <c:crossAx val="876448768"/>
        <c:crosses val="autoZero"/>
        <c:auto val="1"/>
        <c:lblAlgn val="ctr"/>
        <c:lblOffset val="100"/>
        <c:noMultiLvlLbl val="0"/>
      </c:catAx>
      <c:valAx>
        <c:axId val="876448768"/>
        <c:scaling>
          <c:orientation val="minMax"/>
        </c:scaling>
        <c:delete val="0"/>
        <c:axPos val="l"/>
        <c:majorGridlines/>
        <c:numFmt formatCode="General" sourceLinked="1"/>
        <c:majorTickMark val="out"/>
        <c:minorTickMark val="none"/>
        <c:tickLblPos val="nextTo"/>
        <c:crossAx val="87644684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5.emf"/></Relationships>
</file>

<file path=ppt/drawings/drawing1.xml><?xml version="1.0" encoding="utf-8"?>
<c:userShapes xmlns:c="http://schemas.openxmlformats.org/drawingml/2006/chart">
  <cdr:relSizeAnchor xmlns:cdr="http://schemas.openxmlformats.org/drawingml/2006/chartDrawing">
    <cdr:from>
      <cdr:x>0.27765</cdr:x>
      <cdr:y>0.02985</cdr:y>
    </cdr:from>
    <cdr:to>
      <cdr:x>0.68473</cdr:x>
      <cdr:y>0.10231</cdr:y>
    </cdr:to>
    <cdr:sp macro="" textlink="">
      <cdr:nvSpPr>
        <cdr:cNvPr id="2" name="TextBox 1"/>
        <cdr:cNvSpPr txBox="1"/>
      </cdr:nvSpPr>
      <cdr:spPr>
        <a:xfrm xmlns:a="http://schemas.openxmlformats.org/drawingml/2006/main">
          <a:off x="2390775" y="152400"/>
          <a:ext cx="3505200" cy="3699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smtClean="0">
              <a:solidFill>
                <a:schemeClr val="tx1"/>
              </a:solidFill>
            </a:rPr>
            <a:t>UCLA CRIP College Freshman Survey</a:t>
          </a:r>
          <a:endParaRPr lang="en-US" sz="18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200" b="0" smtClean="0">
                <a:latin typeface="Arial" charset="0"/>
              </a:defRPr>
            </a:lvl1pPr>
          </a:lstStyle>
          <a:p>
            <a:pPr>
              <a:defRPr/>
            </a:pPr>
            <a:endParaRPr lang="en-US" altLang="en-US"/>
          </a:p>
        </p:txBody>
      </p:sp>
      <p:sp>
        <p:nvSpPr>
          <p:cNvPr id="2129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200" b="0" smtClean="0">
                <a:latin typeface="Arial" charset="0"/>
              </a:defRPr>
            </a:lvl1pPr>
          </a:lstStyle>
          <a:p>
            <a:pPr>
              <a:defRPr/>
            </a:pPr>
            <a:endParaRPr lang="en-US" altLang="en-US"/>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29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129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FontTx/>
              <a:buNone/>
              <a:defRPr sz="1200" b="0" smtClean="0">
                <a:latin typeface="Arial" charset="0"/>
              </a:defRPr>
            </a:lvl1pPr>
          </a:lstStyle>
          <a:p>
            <a:pPr>
              <a:defRPr/>
            </a:pPr>
            <a:endParaRPr lang="en-US" altLang="en-US"/>
          </a:p>
        </p:txBody>
      </p:sp>
      <p:sp>
        <p:nvSpPr>
          <p:cNvPr id="2129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FontTx/>
              <a:buNone/>
              <a:defRPr sz="1200" b="0" smtClean="0">
                <a:latin typeface="Arial" charset="0"/>
              </a:defRPr>
            </a:lvl1pPr>
          </a:lstStyle>
          <a:p>
            <a:pPr>
              <a:defRPr/>
            </a:pPr>
            <a:fld id="{FDF1C3F0-5C83-4678-A161-55C150071B2D}" type="slidenum">
              <a:rPr lang="en-US" altLang="en-US"/>
              <a:pPr>
                <a:defRPr/>
              </a:pPr>
              <a:t>‹#›</a:t>
            </a:fld>
            <a:endParaRPr lang="en-US" altLang="en-US"/>
          </a:p>
        </p:txBody>
      </p:sp>
    </p:spTree>
    <p:extLst>
      <p:ext uri="{BB962C8B-B14F-4D97-AF65-F5344CB8AC3E}">
        <p14:creationId xmlns:p14="http://schemas.microsoft.com/office/powerpoint/2010/main" val="1685047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25000">
                <a:solidFill>
                  <a:schemeClr val="tx1"/>
                </a:solidFill>
                <a:latin typeface="Arial" pitchFamily="34" charset="0"/>
                <a:ea typeface="ＭＳ Ｐゴシック" pitchFamily="34" charset="-128"/>
              </a:defRPr>
            </a:lvl1pPr>
            <a:lvl2pPr marL="742950" indent="-285750">
              <a:defRPr baseline="-25000">
                <a:solidFill>
                  <a:schemeClr val="tx1"/>
                </a:solidFill>
                <a:latin typeface="Arial" pitchFamily="34" charset="0"/>
                <a:ea typeface="ＭＳ Ｐゴシック" pitchFamily="34" charset="-128"/>
              </a:defRPr>
            </a:lvl2pPr>
            <a:lvl3pPr marL="1143000" indent="-228600">
              <a:defRPr baseline="-25000">
                <a:solidFill>
                  <a:schemeClr val="tx1"/>
                </a:solidFill>
                <a:latin typeface="Arial" pitchFamily="34" charset="0"/>
                <a:ea typeface="ＭＳ Ｐゴシック" pitchFamily="34" charset="-128"/>
              </a:defRPr>
            </a:lvl3pPr>
            <a:lvl4pPr marL="1600200" indent="-228600">
              <a:defRPr baseline="-25000">
                <a:solidFill>
                  <a:schemeClr val="tx1"/>
                </a:solidFill>
                <a:latin typeface="Arial" pitchFamily="34" charset="0"/>
                <a:ea typeface="ＭＳ Ｐゴシック" pitchFamily="34" charset="-128"/>
              </a:defRPr>
            </a:lvl4pPr>
            <a:lvl5pPr marL="2057400" indent="-228600">
              <a:defRPr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9pPr>
          </a:lstStyle>
          <a:p>
            <a:fld id="{CBC0DF1D-57CB-4A25-B0D9-CEC7AB196666}" type="slidenum">
              <a:rPr lang="en-US" altLang="en-US" baseline="0" smtClean="0"/>
              <a:pPr/>
              <a:t>1</a:t>
            </a:fld>
            <a:endParaRPr lang="en-US" altLang="en-US" baseline="0"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5E637A1C-1B04-4A07-A470-D32F4BB8E4B4}" type="slidenum">
              <a:rPr lang="en-US" altLang="en-US" sz="1200" b="0"/>
              <a:pPr eaLnBrk="1" hangingPunct="1"/>
              <a:t>28</a:t>
            </a:fld>
            <a:endParaRPr lang="en-US" altLang="en-US" sz="1200" b="0"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5E637A1C-1B04-4A07-A470-D32F4BB8E4B4}" type="slidenum">
              <a:rPr lang="en-US" altLang="en-US" sz="1200" b="0"/>
              <a:pPr eaLnBrk="1" hangingPunct="1"/>
              <a:t>30</a:t>
            </a:fld>
            <a:endParaRPr lang="en-US" altLang="en-US" sz="1200" b="0"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73A410C0-4191-4257-A4A0-FDEE74B6548D}" type="slidenum">
              <a:rPr lang="en-US" altLang="en-US" sz="1200" b="0"/>
              <a:pPr eaLnBrk="1" hangingPunct="1"/>
              <a:t>41</a:t>
            </a:fld>
            <a:endParaRPr lang="en-US" altLang="en-US" sz="1200" b="0" dirty="0"/>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algn="r" eaLnBrk="1" hangingPunct="1">
              <a:spcBef>
                <a:spcPct val="0"/>
              </a:spcBef>
              <a:buFontTx/>
              <a:buNone/>
            </a:pPr>
            <a:fld id="{ED0F122A-0FBE-45C1-901B-233375E1C30E}" type="slidenum">
              <a:rPr lang="en-US" altLang="en-US" sz="1200" b="0">
                <a:ea typeface="ＭＳ Ｐゴシック" pitchFamily="34" charset="-128"/>
              </a:rPr>
              <a:pPr algn="r" eaLnBrk="1" hangingPunct="1">
                <a:spcBef>
                  <a:spcPct val="0"/>
                </a:spcBef>
                <a:buFontTx/>
                <a:buNone/>
              </a:pPr>
              <a:t>41</a:t>
            </a:fld>
            <a:endParaRPr lang="en-US" altLang="en-US" sz="1200" b="0" dirty="0">
              <a:ea typeface="ＭＳ Ｐゴシック" pitchFamily="34" charset="-128"/>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4D8598D4-AEB8-4F7B-AF4C-2E7A1DE2773A}" type="slidenum">
              <a:rPr lang="en-US" altLang="en-US" sz="1200" b="0"/>
              <a:pPr eaLnBrk="1" hangingPunct="1"/>
              <a:t>46</a:t>
            </a:fld>
            <a:endParaRPr lang="en-US" altLang="en-US" sz="1200" b="0"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DE6538C9-589A-4F39-A51B-1C734452D8C9}" type="slidenum">
              <a:rPr lang="en-US" altLang="en-US" sz="1200" b="0"/>
              <a:pPr eaLnBrk="1" hangingPunct="1"/>
              <a:t>58</a:t>
            </a:fld>
            <a:endParaRPr lang="en-US" altLang="en-US" sz="1200" b="0"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DF1C3F0-5C83-4678-A161-55C150071B2D}" type="slidenum">
              <a:rPr lang="en-US" altLang="en-US" smtClean="0"/>
              <a:pPr>
                <a:defRPr/>
              </a:pPr>
              <a:t>62</a:t>
            </a:fld>
            <a:endParaRPr lang="en-US" altLang="en-US" dirty="0"/>
          </a:p>
        </p:txBody>
      </p:sp>
    </p:spTree>
    <p:extLst>
      <p:ext uri="{BB962C8B-B14F-4D97-AF65-F5344CB8AC3E}">
        <p14:creationId xmlns:p14="http://schemas.microsoft.com/office/powerpoint/2010/main" val="268154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DF1C3F0-5C83-4678-A161-55C150071B2D}" type="slidenum">
              <a:rPr lang="en-US" altLang="en-US" smtClean="0"/>
              <a:pPr>
                <a:defRPr/>
              </a:pPr>
              <a:t>99</a:t>
            </a:fld>
            <a:endParaRPr lang="en-US" altLang="en-US" dirty="0"/>
          </a:p>
        </p:txBody>
      </p:sp>
    </p:spTree>
    <p:extLst>
      <p:ext uri="{BB962C8B-B14F-4D97-AF65-F5344CB8AC3E}">
        <p14:creationId xmlns:p14="http://schemas.microsoft.com/office/powerpoint/2010/main" val="100599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aseline="-25000">
                <a:solidFill>
                  <a:schemeClr val="tx1"/>
                </a:solidFill>
                <a:latin typeface="Arial" pitchFamily="34" charset="0"/>
                <a:ea typeface="ＭＳ Ｐゴシック" pitchFamily="34" charset="-128"/>
              </a:defRPr>
            </a:lvl1pPr>
            <a:lvl2pPr marL="742950" indent="-285750">
              <a:defRPr baseline="-25000">
                <a:solidFill>
                  <a:schemeClr val="tx1"/>
                </a:solidFill>
                <a:latin typeface="Arial" pitchFamily="34" charset="0"/>
                <a:ea typeface="ＭＳ Ｐゴシック" pitchFamily="34" charset="-128"/>
              </a:defRPr>
            </a:lvl2pPr>
            <a:lvl3pPr marL="1143000" indent="-228600">
              <a:defRPr baseline="-25000">
                <a:solidFill>
                  <a:schemeClr val="tx1"/>
                </a:solidFill>
                <a:latin typeface="Arial" pitchFamily="34" charset="0"/>
                <a:ea typeface="ＭＳ Ｐゴシック" pitchFamily="34" charset="-128"/>
              </a:defRPr>
            </a:lvl3pPr>
            <a:lvl4pPr marL="1600200" indent="-228600">
              <a:defRPr baseline="-25000">
                <a:solidFill>
                  <a:schemeClr val="tx1"/>
                </a:solidFill>
                <a:latin typeface="Arial" pitchFamily="34" charset="0"/>
                <a:ea typeface="ＭＳ Ｐゴシック" pitchFamily="34" charset="-128"/>
              </a:defRPr>
            </a:lvl4pPr>
            <a:lvl5pPr marL="2057400" indent="-228600">
              <a:defRPr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9pPr>
          </a:lstStyle>
          <a:p>
            <a:pPr algn="r" eaLnBrk="1" hangingPunct="1"/>
            <a:fld id="{64521985-16C6-4729-9371-F91687CE6DF9}" type="slidenum">
              <a:rPr lang="en-US" altLang="en-US" sz="1200" baseline="0"/>
              <a:pPr algn="r" eaLnBrk="1" hangingPunct="1"/>
              <a:t>8</a:t>
            </a:fld>
            <a:endParaRPr lang="en-US" altLang="en-US" sz="1200" baseline="0" dirty="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27227F00-4AB2-4DD0-8022-9079358BA5B6}" type="slidenum">
              <a:rPr lang="en-US" altLang="en-US" sz="1200" b="0"/>
              <a:pPr eaLnBrk="1" hangingPunct="1"/>
              <a:t>15</a:t>
            </a:fld>
            <a:endParaRPr lang="en-US" altLang="en-US" sz="1200" b="0"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EDDCD8D-DE3E-4041-B06E-A9C9C74F8EDE}" type="slidenum">
              <a:rPr lang="en-US" altLang="en-US"/>
              <a:pPr/>
              <a:t>16</a:t>
            </a:fld>
            <a:endParaRPr lang="en-US" altLang="en-US" dirty="0"/>
          </a:p>
        </p:txBody>
      </p:sp>
      <p:sp>
        <p:nvSpPr>
          <p:cNvPr id="24473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lgn="l" defTabSz="931863">
              <a:defRPr>
                <a:solidFill>
                  <a:schemeClr val="tx1"/>
                </a:solidFill>
                <a:latin typeface="Arial" pitchFamily="34" charset="0"/>
              </a:defRPr>
            </a:lvl1pPr>
            <a:lvl2pPr marL="38652450" indent="-38187313" algn="l" defTabSz="931863">
              <a:defRPr>
                <a:solidFill>
                  <a:schemeClr val="tx1"/>
                </a:solidFill>
                <a:latin typeface="Arial" pitchFamily="34" charset="0"/>
              </a:defRPr>
            </a:lvl2pPr>
            <a:lvl3pPr>
              <a:defRPr>
                <a:solidFill>
                  <a:schemeClr val="tx1"/>
                </a:solidFill>
                <a:latin typeface="Arial" pitchFamily="34" charset="0"/>
              </a:defRPr>
            </a:lvl3pPr>
            <a:lvl4pPr marL="51173063" indent="-49776063" algn="l" defTabSz="931863">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r"/>
            <a:fld id="{2A69EDF5-BD6E-402D-9FC2-E9631CB7DA4B}" type="slidenum">
              <a:rPr lang="en-US" altLang="en-US" sz="1200">
                <a:ea typeface="ＭＳ Ｐゴシック" pitchFamily="34" charset="-128"/>
              </a:rPr>
              <a:pPr algn="r"/>
              <a:t>16</a:t>
            </a:fld>
            <a:endParaRPr lang="en-US" altLang="en-US" sz="1200" dirty="0">
              <a:ea typeface="ＭＳ Ｐゴシック" pitchFamily="34" charset="-128"/>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CA4D0B-3DE3-4AD1-BFF4-9FE5CC196037}" type="slidenum">
              <a:rPr lang="en-US" altLang="en-US"/>
              <a:pPr/>
              <a:t>22</a:t>
            </a:fld>
            <a:endParaRPr lang="en-US" altLang="en-US" dirty="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28D2A50B-65F5-4AA9-AF93-01661DF33472}" type="slidenum">
              <a:rPr lang="en-US" altLang="en-US" sz="1200" b="0"/>
              <a:pPr eaLnBrk="1" hangingPunct="1"/>
              <a:t>24</a:t>
            </a:fld>
            <a:endParaRPr lang="en-US" altLang="en-US" sz="1200" b="0" dirty="0"/>
          </a:p>
        </p:txBody>
      </p:sp>
      <p:sp>
        <p:nvSpPr>
          <p:cNvPr id="778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algn="r" eaLnBrk="1" hangingPunct="1">
              <a:spcBef>
                <a:spcPct val="0"/>
              </a:spcBef>
              <a:buFontTx/>
              <a:buNone/>
            </a:pPr>
            <a:fld id="{0FB6B1C3-4FED-43A8-A7D3-76C97AAAFB9E}" type="slidenum">
              <a:rPr lang="en-US" altLang="en-US" sz="1200" b="0">
                <a:ea typeface="ＭＳ Ｐゴシック" pitchFamily="34" charset="-128"/>
              </a:rPr>
              <a:pPr algn="r" eaLnBrk="1" hangingPunct="1">
                <a:spcBef>
                  <a:spcPct val="0"/>
                </a:spcBef>
                <a:buFontTx/>
                <a:buNone/>
              </a:pPr>
              <a:t>24</a:t>
            </a:fld>
            <a:endParaRPr lang="en-US" altLang="en-US" sz="1200" b="0" dirty="0">
              <a:ea typeface="ＭＳ Ｐゴシック" pitchFamily="34" charset="-128"/>
            </a:endParaRP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xfrm>
            <a:off x="914400" y="4343400"/>
            <a:ext cx="5029200" cy="4114800"/>
          </a:xfrm>
          <a:noFill/>
        </p:spPr>
        <p:txBody>
          <a:bodyPr lIns="91435" tIns="45718" rIns="91435" bIns="45718"/>
          <a:lstStyle/>
          <a:p>
            <a:pPr eaLnBrk="1" hangingPunct="1"/>
            <a:r>
              <a:rPr lang="en-US" altLang="en-US" dirty="0" smtClean="0">
                <a:latin typeface="Arial" pitchFamily="34" charset="0"/>
                <a:cs typeface="Times New Roman" pitchFamily="18" charset="0"/>
              </a:rPr>
              <a:t>How many baby boomers do we have in this class. Do you agree with the behaviors, in general, that are on this slide as typical not of you so much but of people of your generation?</a:t>
            </a:r>
          </a:p>
          <a:p>
            <a:pPr eaLnBrk="1" hangingPunct="1"/>
            <a:endParaRPr lang="en-US" alt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D7EA1C6A-84E8-4303-AD26-E00FE08D24A7}" type="slidenum">
              <a:rPr lang="en-US" altLang="en-US" sz="1200" b="0"/>
              <a:pPr eaLnBrk="1" hangingPunct="1"/>
              <a:t>25</a:t>
            </a:fld>
            <a:endParaRPr lang="en-US" altLang="en-US" sz="1200" b="0" dirty="0"/>
          </a:p>
        </p:txBody>
      </p:sp>
      <p:sp>
        <p:nvSpPr>
          <p:cNvPr id="788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algn="r" eaLnBrk="1" hangingPunct="1">
              <a:spcBef>
                <a:spcPct val="0"/>
              </a:spcBef>
              <a:buFontTx/>
              <a:buNone/>
            </a:pPr>
            <a:fld id="{82A2BE9B-21DA-4857-A026-6D8E8A341388}" type="slidenum">
              <a:rPr lang="en-US" altLang="en-US" sz="1200" b="0">
                <a:ea typeface="ＭＳ Ｐゴシック" pitchFamily="34" charset="-128"/>
              </a:rPr>
              <a:pPr algn="r" eaLnBrk="1" hangingPunct="1">
                <a:spcBef>
                  <a:spcPct val="0"/>
                </a:spcBef>
                <a:buFontTx/>
                <a:buNone/>
              </a:pPr>
              <a:t>25</a:t>
            </a:fld>
            <a:endParaRPr lang="en-US" altLang="en-US" sz="1200" b="0" dirty="0">
              <a:ea typeface="ＭＳ Ｐゴシック" pitchFamily="34" charset="-128"/>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xfrm>
            <a:off x="914400" y="4343400"/>
            <a:ext cx="5029200" cy="4114800"/>
          </a:xfrm>
          <a:noFill/>
        </p:spPr>
        <p:txBody>
          <a:bodyPr lIns="91435" tIns="45718" rIns="91435" bIns="45718"/>
          <a:lstStyle/>
          <a:p>
            <a:pPr eaLnBrk="1" hangingPunct="1"/>
            <a:r>
              <a:rPr lang="en-US" altLang="en-US" dirty="0" smtClean="0">
                <a:latin typeface="Arial" pitchFamily="34" charset="0"/>
                <a:cs typeface="Times New Roman" pitchFamily="18" charset="0"/>
              </a:rPr>
              <a:t> Generation X is such a mirror image of the Lost generation of the 1920’s that F. Scott Fitzgerald’s Great Gatsby and swing dancing are coming back into style. Both of them are the “Reactive” generational type, basically reacting AGAINST what came before and rejecting almost all of it from politics to child rearing.  The Lost generation doted on their  kids who became the  GI generation. Now Generation X cares more about their kids, the millennials, than any set of parents since. A recent study showed the amount of time parents are now spending with their kids is on the rise and hitting new heights. Just one more statistic of generational change.  Gen Xers are determined to right the great wrong done to them in their own childhood, and it is this sense of self-confidence and importance that they are creating in their kids that will make millennials ready to take on the challenges of the future. </a:t>
            </a:r>
          </a:p>
          <a:p>
            <a:pPr eaLnBrk="1" hangingPunct="1"/>
            <a:endParaRPr lang="en-US" altLang="en-US" dirty="0" smtClean="0">
              <a:latin typeface="Arial" pitchFamily="34" charset="0"/>
              <a:cs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fld id="{4E717C53-6C54-4186-A44C-2B15971A0317}" type="slidenum">
              <a:rPr lang="en-US" altLang="en-US" sz="1200" b="0"/>
              <a:pPr eaLnBrk="1" hangingPunct="1"/>
              <a:t>26</a:t>
            </a:fld>
            <a:endParaRPr lang="en-US" altLang="en-US" sz="1200" b="0"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95400" y="2209800"/>
            <a:ext cx="7162800" cy="1143000"/>
          </a:xfrm>
        </p:spPr>
        <p:txBody>
          <a:bodyPr/>
          <a:lstStyle>
            <a:lvl1pPr>
              <a:defRPr sz="4400"/>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1524000" y="3505200"/>
            <a:ext cx="6400800" cy="1066800"/>
          </a:xfrm>
        </p:spPr>
        <p:txBody>
          <a:bodyPr/>
          <a:lstStyle>
            <a:lvl1pPr marL="0" indent="0" algn="ctr">
              <a:buFontTx/>
              <a:buNone/>
              <a:defRPr b="1"/>
            </a:lvl1pPr>
          </a:lstStyle>
          <a:p>
            <a:pPr lvl="0"/>
            <a:r>
              <a:rPr lang="en-US" altLang="en-US" noProof="0" smtClean="0"/>
              <a:t>Click to edit Master subtitle style</a:t>
            </a:r>
          </a:p>
        </p:txBody>
      </p:sp>
      <p:sp>
        <p:nvSpPr>
          <p:cNvPr id="4" name="Rectangle 4"/>
          <p:cNvSpPr>
            <a:spLocks noGrp="1" noChangeArrowheads="1"/>
          </p:cNvSpPr>
          <p:nvPr>
            <p:ph type="dt" sz="half" idx="10"/>
          </p:nvPr>
        </p:nvSpPr>
        <p:spPr bwMode="auto">
          <a:xfrm>
            <a:off x="685800" y="6096000"/>
            <a:ext cx="1905000" cy="381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00" b="0" smtClean="0">
                <a:latin typeface="Arial" charset="0"/>
              </a:defRPr>
            </a:lvl1pPr>
          </a:lstStyle>
          <a:p>
            <a:pPr>
              <a:defRPr/>
            </a:pPr>
            <a:endParaRPr lang="en-US" altLang="en-US"/>
          </a:p>
        </p:txBody>
      </p:sp>
      <p:sp>
        <p:nvSpPr>
          <p:cNvPr id="5" name="Rectangle 5"/>
          <p:cNvSpPr>
            <a:spLocks noGrp="1" noChangeArrowheads="1"/>
          </p:cNvSpPr>
          <p:nvPr>
            <p:ph type="ftr" sz="quarter" idx="11"/>
          </p:nvPr>
        </p:nvSpPr>
        <p:spPr bwMode="auto">
          <a:xfrm>
            <a:off x="3124200" y="6096000"/>
            <a:ext cx="2895600" cy="381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00" b="0" smtClean="0">
                <a:latin typeface="Arial" charset="0"/>
              </a:defRPr>
            </a:lvl1pPr>
          </a:lstStyle>
          <a:p>
            <a:pPr>
              <a:defRPr/>
            </a:pPr>
            <a:endParaRPr lang="en-US" altLang="en-US"/>
          </a:p>
        </p:txBody>
      </p:sp>
      <p:sp>
        <p:nvSpPr>
          <p:cNvPr id="6" name="Rectangle 6"/>
          <p:cNvSpPr>
            <a:spLocks noGrp="1" noChangeArrowheads="1"/>
          </p:cNvSpPr>
          <p:nvPr>
            <p:ph type="sldNum" sz="quarter" idx="12"/>
          </p:nvPr>
        </p:nvSpPr>
        <p:spPr bwMode="auto">
          <a:xfrm>
            <a:off x="6553200" y="6096000"/>
            <a:ext cx="1905000" cy="381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000" b="0" smtClean="0">
                <a:latin typeface="Arial" charset="0"/>
              </a:defRPr>
            </a:lvl1pPr>
          </a:lstStyle>
          <a:p>
            <a:pPr>
              <a:defRPr/>
            </a:pPr>
            <a:fld id="{305ECBD5-9AAC-4E03-B70E-62DBFDCF2C5F}" type="slidenum">
              <a:rPr lang="en-US" altLang="en-US"/>
              <a:pPr>
                <a:defRPr/>
              </a:pPr>
              <a:t>‹#›</a:t>
            </a:fld>
            <a:endParaRPr lang="en-US" altLang="en-US"/>
          </a:p>
        </p:txBody>
      </p:sp>
    </p:spTree>
    <p:extLst>
      <p:ext uri="{BB962C8B-B14F-4D97-AF65-F5344CB8AC3E}">
        <p14:creationId xmlns:p14="http://schemas.microsoft.com/office/powerpoint/2010/main" val="1918078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175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457200"/>
            <a:ext cx="21526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57200"/>
            <a:ext cx="63055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3625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04800" y="1600200"/>
            <a:ext cx="8610600" cy="4648200"/>
          </a:xfrm>
        </p:spPr>
        <p:txBody>
          <a:bodyPr/>
          <a:lstStyle/>
          <a:p>
            <a:pPr lvl="0"/>
            <a:endParaRPr lang="en-US" noProof="0" smtClean="0"/>
          </a:p>
        </p:txBody>
      </p:sp>
    </p:spTree>
    <p:extLst>
      <p:ext uri="{BB962C8B-B14F-4D97-AF65-F5344CB8AC3E}">
        <p14:creationId xmlns:p14="http://schemas.microsoft.com/office/powerpoint/2010/main" val="1499712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600200"/>
            <a:ext cx="42291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2291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107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600200"/>
            <a:ext cx="42291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2291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4000500"/>
            <a:ext cx="42291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322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600200"/>
            <a:ext cx="8610600" cy="4648200"/>
          </a:xfrm>
        </p:spPr>
        <p:txBody>
          <a:bodyPr/>
          <a:lstStyle/>
          <a:p>
            <a:endParaRPr lang="en-US"/>
          </a:p>
        </p:txBody>
      </p:sp>
    </p:spTree>
    <p:extLst>
      <p:ext uri="{BB962C8B-B14F-4D97-AF65-F5344CB8AC3E}">
        <p14:creationId xmlns:p14="http://schemas.microsoft.com/office/powerpoint/2010/main" val="80961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722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121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229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229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33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293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583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52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91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706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457200"/>
            <a:ext cx="8610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04800" y="1600200"/>
            <a:ext cx="8610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Black" pitchFamily="34" charset="0"/>
        </a:defRPr>
      </a:lvl2pPr>
      <a:lvl3pPr algn="l" rtl="0" eaLnBrk="0" fontAlgn="base" hangingPunct="0">
        <a:spcBef>
          <a:spcPct val="0"/>
        </a:spcBef>
        <a:spcAft>
          <a:spcPct val="0"/>
        </a:spcAft>
        <a:defRPr sz="4000">
          <a:solidFill>
            <a:schemeClr val="tx2"/>
          </a:solidFill>
          <a:latin typeface="Arial Black" pitchFamily="34" charset="0"/>
        </a:defRPr>
      </a:lvl3pPr>
      <a:lvl4pPr algn="l" rtl="0" eaLnBrk="0" fontAlgn="base" hangingPunct="0">
        <a:spcBef>
          <a:spcPct val="0"/>
        </a:spcBef>
        <a:spcAft>
          <a:spcPct val="0"/>
        </a:spcAft>
        <a:defRPr sz="4000">
          <a:solidFill>
            <a:schemeClr val="tx2"/>
          </a:solidFill>
          <a:latin typeface="Arial Black" pitchFamily="34" charset="0"/>
        </a:defRPr>
      </a:lvl4pPr>
      <a:lvl5pPr algn="l" rtl="0" eaLnBrk="0" fontAlgn="base" hangingPunct="0">
        <a:spcBef>
          <a:spcPct val="0"/>
        </a:spcBef>
        <a:spcAft>
          <a:spcPct val="0"/>
        </a:spcAft>
        <a:defRPr sz="4000">
          <a:solidFill>
            <a:schemeClr val="tx2"/>
          </a:solidFill>
          <a:latin typeface="Arial Black" pitchFamily="34" charset="0"/>
        </a:defRPr>
      </a:lvl5pPr>
      <a:lvl6pPr marL="457200" algn="l" rtl="0" fontAlgn="base">
        <a:spcBef>
          <a:spcPct val="0"/>
        </a:spcBef>
        <a:spcAft>
          <a:spcPct val="0"/>
        </a:spcAft>
        <a:defRPr sz="4000">
          <a:solidFill>
            <a:schemeClr val="tx2"/>
          </a:solidFill>
          <a:latin typeface="Arial Black" pitchFamily="34" charset="0"/>
        </a:defRPr>
      </a:lvl6pPr>
      <a:lvl7pPr marL="914400" algn="l" rtl="0" fontAlgn="base">
        <a:spcBef>
          <a:spcPct val="0"/>
        </a:spcBef>
        <a:spcAft>
          <a:spcPct val="0"/>
        </a:spcAft>
        <a:defRPr sz="4000">
          <a:solidFill>
            <a:schemeClr val="tx2"/>
          </a:solidFill>
          <a:latin typeface="Arial Black" pitchFamily="34" charset="0"/>
        </a:defRPr>
      </a:lvl7pPr>
      <a:lvl8pPr marL="1371600" algn="l" rtl="0" fontAlgn="base">
        <a:spcBef>
          <a:spcPct val="0"/>
        </a:spcBef>
        <a:spcAft>
          <a:spcPct val="0"/>
        </a:spcAft>
        <a:defRPr sz="4000">
          <a:solidFill>
            <a:schemeClr val="tx2"/>
          </a:solidFill>
          <a:latin typeface="Arial Black" pitchFamily="34" charset="0"/>
        </a:defRPr>
      </a:lvl8pPr>
      <a:lvl9pPr marL="1828800" algn="l" rtl="0" fontAlgn="base">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lyojump.com/"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amazon.com/Millennials-Pop-Culture-William-Strauss/dp/0971260605" TargetMode="External"/><Relationship Id="rId5" Type="http://schemas.openxmlformats.org/officeDocument/2006/relationships/image" Target="../media/image3.png"/><Relationship Id="rId4" Type="http://schemas.openxmlformats.org/officeDocument/2006/relationships/hyperlink" Target="http://www.lifecours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hyperlink" Target="https://www.theatlantic.com/magazine/archive/2017/09/has-the-smartphone-destroyed-a-generation/534198/" TargetMode="External"/><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hyperlink" Target="http://www.amazon.com/Millennial-Makeover-MySpace-American-Politics/dp/0813543010/ref=sr_1_2?ie=UTF8&amp;s=books&amp;qid=1252954756&amp;sr=1-2" TargetMode="External"/><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hyperlink" Target="http://www.amazon.com/Not-Everyone-Gets-Trophy-Generation/dp/0470256265/ref=sr_1_1?ie=UTF8&amp;s=books&amp;qid=1252954599&amp;sr=8-1" TargetMode="External"/><Relationship Id="rId1" Type="http://schemas.openxmlformats.org/officeDocument/2006/relationships/slideLayout" Target="../slideLayouts/slideLayout7.xml"/><Relationship Id="rId6" Type="http://schemas.openxmlformats.org/officeDocument/2006/relationships/hyperlink" Target="http://www.amazon.com/Millennials-Incorporated-Lisa-Orrell/dp/1932279822/ref=sr_1_1?ie=UTF8&amp;s=books&amp;qid=1252954756&amp;sr=1-1" TargetMode="External"/><Relationship Id="rId11" Type="http://schemas.openxmlformats.org/officeDocument/2006/relationships/image" Target="../media/image132.png"/><Relationship Id="rId5" Type="http://schemas.openxmlformats.org/officeDocument/2006/relationships/image" Target="../media/image128.jpeg"/><Relationship Id="rId10" Type="http://schemas.openxmlformats.org/officeDocument/2006/relationships/image" Target="../media/image131.png"/><Relationship Id="rId4" Type="http://schemas.openxmlformats.org/officeDocument/2006/relationships/hyperlink" Target="http://www.amazon.com/Millennials-Pop-Culture-William-Strauss/dp/0971260605/ref=sr_1_1?ie=UTF8&amp;s=books&amp;qid=1252954990&amp;sr=1-1" TargetMode="External"/><Relationship Id="rId9" Type="http://schemas.openxmlformats.org/officeDocument/2006/relationships/image" Target="../media/image13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nchs/fastats/births.htm"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nchs/fastats/births.htm" TargetMode="Externa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uttmacher.org/sites/default/files/report_downloads/us-adolescent-pregnancy-trends-2013_tables.pdf" TargetMode="Externa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Microsoft_Excel_97-2003_Worksheet1.xls"/></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jpeg"/><Relationship Id="rId4" Type="http://schemas.microsoft.com/office/2007/relationships/hdphoto" Target="../media/hdphoto3.wdp"/><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mazon.com/Millennials-Pop-Culture-William-Strauss/dp/0971260605"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8.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42.jpeg"/><Relationship Id="rId10" Type="http://schemas.openxmlformats.org/officeDocument/2006/relationships/image" Target="../media/image45.jpeg"/><Relationship Id="rId4" Type="http://schemas.openxmlformats.org/officeDocument/2006/relationships/image" Target="../media/image41.jpeg"/><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hyperlink" Target="http://us.imdb.com/Posters?007167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hyperlink" Target="http://us.imdb.com/Posters?009413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rottentomatoes.com/m/eighth_grad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0.jpeg"/><Relationship Id="rId5" Type="http://schemas.openxmlformats.org/officeDocument/2006/relationships/image" Target="../media/image69.e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azstarnet.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hyperlink" Target="https://www.cdc.gov/nchs/data/nhsr/nhsr104.pdf" TargetMode="Externa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guttmacher.org/sites/default/files/report_downloads/us-adolescent-pregnancy-trends-2013_tables.pdf" TargetMode="Externa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hyperlink" Target="http://childstats.gov/" TargetMode="External"/><Relationship Id="rId4" Type="http://schemas.openxmlformats.org/officeDocument/2006/relationships/image" Target="../media/image74.emf"/></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www.politico.com/magazine/story/2017/10/04/mass-shootings-more-deadly-frequent-research-215678" TargetMode="External"/><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83.emf"/><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heri.ucla.edu/monographs/50YearTrendsMonograph2016.pdf" TargetMode="Externa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bls.gov/emp/tables/civilian-labor-force-participation-rate.htm"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latimes.com/business/autos/la-fi-hy-millennials-cars-20161223-story.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hyperlink" Target="https://www.census.gov/newsroom/blogs/random-samplings/2017/05/voting_in_america.html" TargetMode="Externa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95.emf"/><Relationship Id="rId4" Type="http://schemas.openxmlformats.org/officeDocument/2006/relationships/oleObject" Target="../embeddings/oleObject8.bin"/></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96.emf"/><Relationship Id="rId4" Type="http://schemas.openxmlformats.org/officeDocument/2006/relationships/oleObject" Target="../embeddings/oleObject9.bin"/></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hyperlink" Target="http://www.usatoday.com/news/education/2005-10-19-male-college-cover_x.htm" TargetMode="Externa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newgeography.com/content/005941-boomers-meet-plurals"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amazon.com/Healing-American-Democracy-Going-Local/dp/1985888408/" TargetMode="External"/><Relationship Id="rId2" Type="http://schemas.openxmlformats.org/officeDocument/2006/relationships/hyperlink" Target="http://www.newgeography.com/content/005941-boomers-meet-plurals" TargetMode="Externa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7" Type="http://schemas.microsoft.com/office/2007/relationships/hdphoto" Target="../media/hdphoto6.wdp"/><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87.xml.rels><?xml version="1.0" encoding="UTF-8" standalone="yes"?>
<Relationships xmlns="http://schemas.openxmlformats.org/package/2006/relationships"><Relationship Id="rId3" Type="http://schemas.openxmlformats.org/officeDocument/2006/relationships/hyperlink" Target="https://www.amazon.com/iGen-Super-Connected-Rebellious-Happy-Adulthood/dp/1501151983"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s://www.theatlantic.com/magazine/archive/2017/09/has-the-smartphone-destroyed-a-generation/534198/" TargetMode="External"/><Relationship Id="rId4" Type="http://schemas.openxmlformats.org/officeDocument/2006/relationships/image" Target="../media/image10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04800" y="990600"/>
            <a:ext cx="8001000" cy="1143000"/>
          </a:xfrm>
        </p:spPr>
        <p:txBody>
          <a:bodyPr/>
          <a:lstStyle/>
          <a:p>
            <a:pPr algn="ctr" eaLnBrk="1" hangingPunct="1"/>
            <a:r>
              <a:rPr lang="en-US" altLang="en-US" sz="4000" dirty="0" smtClean="0">
                <a:latin typeface="Arial Black" pitchFamily="34" charset="0"/>
              </a:rPr>
              <a:t>Communicating with Millennials and Plurals</a:t>
            </a:r>
          </a:p>
        </p:txBody>
      </p:sp>
      <p:sp>
        <p:nvSpPr>
          <p:cNvPr id="32771" name="Rectangle 3"/>
          <p:cNvSpPr>
            <a:spLocks noGrp="1" noChangeArrowheads="1"/>
          </p:cNvSpPr>
          <p:nvPr>
            <p:ph type="subTitle" idx="1"/>
          </p:nvPr>
        </p:nvSpPr>
        <p:spPr>
          <a:xfrm>
            <a:off x="685800" y="2438400"/>
            <a:ext cx="5943600" cy="3733800"/>
          </a:xfrm>
        </p:spPr>
        <p:txBody>
          <a:bodyPr/>
          <a:lstStyle/>
          <a:p>
            <a:pPr algn="l" eaLnBrk="1" hangingPunct="1">
              <a:defRPr/>
            </a:pPr>
            <a:endParaRPr lang="en-US" sz="2000" dirty="0" smtClean="0">
              <a:solidFill>
                <a:srgbClr val="FF6600"/>
              </a:solidFill>
              <a:effectLst>
                <a:outerShdw blurRad="38100" dist="38100" dir="2700000" algn="tl">
                  <a:srgbClr val="000000"/>
                </a:outerShdw>
              </a:effectLst>
            </a:endParaRPr>
          </a:p>
          <a:p>
            <a:pPr algn="l" eaLnBrk="1" hangingPunct="1">
              <a:defRPr/>
            </a:pPr>
            <a:endParaRPr lang="en-US" sz="2000" b="0" dirty="0" smtClean="0"/>
          </a:p>
          <a:p>
            <a:pPr eaLnBrk="1" hangingPunct="1">
              <a:defRPr/>
            </a:pPr>
            <a:r>
              <a:rPr lang="en-US" sz="2000" b="0" dirty="0" smtClean="0">
                <a:solidFill>
                  <a:srgbClr val="FF6600"/>
                </a:solidFill>
              </a:rPr>
              <a:t>Dr. Pete Markiewicz</a:t>
            </a:r>
            <a:endParaRPr lang="en-US" sz="2000" b="0" dirty="0" smtClean="0"/>
          </a:p>
          <a:p>
            <a:pPr eaLnBrk="1" hangingPunct="1">
              <a:defRPr/>
            </a:pPr>
            <a:r>
              <a:rPr lang="en-US" sz="2000" b="0" dirty="0" smtClean="0"/>
              <a:t>Plyojump.com</a:t>
            </a:r>
            <a:br>
              <a:rPr lang="en-US" sz="2000" b="0" dirty="0" smtClean="0"/>
            </a:br>
            <a:r>
              <a:rPr lang="en-US" sz="2000" b="0" dirty="0" smtClean="0"/>
              <a:t>Lifecourse Associates</a:t>
            </a:r>
          </a:p>
          <a:p>
            <a:pPr eaLnBrk="1" hangingPunct="1">
              <a:defRPr/>
            </a:pPr>
            <a:r>
              <a:rPr lang="en-US" sz="2000" b="0" dirty="0" smtClean="0">
                <a:hlinkClick r:id="rId3"/>
              </a:rPr>
              <a:t>http://plyojump.com</a:t>
            </a:r>
            <a:r>
              <a:rPr lang="en-US" sz="2000" b="0" dirty="0" smtClean="0"/>
              <a:t> </a:t>
            </a:r>
            <a:br>
              <a:rPr lang="en-US" sz="2000" b="0" dirty="0" smtClean="0"/>
            </a:br>
            <a:endParaRPr lang="en-US" sz="2000" b="0" dirty="0" smtClean="0"/>
          </a:p>
          <a:p>
            <a:pPr eaLnBrk="1" hangingPunct="1">
              <a:defRPr/>
            </a:pPr>
            <a:endParaRPr lang="en-US" sz="2000" dirty="0" smtClean="0">
              <a:effectLst>
                <a:outerShdw blurRad="38100" dist="38100" dir="2700000" algn="tl">
                  <a:srgbClr val="000000"/>
                </a:outerShdw>
              </a:effectLst>
            </a:endParaRPr>
          </a:p>
        </p:txBody>
      </p:sp>
      <p:pic>
        <p:nvPicPr>
          <p:cNvPr id="30725" name="Picture 5" descr="lifecourse_logo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6096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Creating Pop Cultur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438400"/>
            <a:ext cx="22526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2" descr="Plyojump B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5715000"/>
            <a:ext cx="2514600" cy="979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676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04800" y="457200"/>
            <a:ext cx="5486400" cy="914400"/>
          </a:xfrm>
        </p:spPr>
        <p:txBody>
          <a:bodyPr/>
          <a:lstStyle/>
          <a:p>
            <a:r>
              <a:rPr lang="en-US" altLang="en-US" dirty="0" smtClean="0">
                <a:latin typeface="Arial Black" pitchFamily="34" charset="0"/>
              </a:rPr>
              <a:t>Strauss &amp; Howe, Winograd &amp; Hais</a:t>
            </a:r>
          </a:p>
        </p:txBody>
      </p:sp>
      <p:sp>
        <p:nvSpPr>
          <p:cNvPr id="135171" name="Rectangle 3"/>
          <p:cNvSpPr>
            <a:spLocks noGrp="1" noChangeArrowheads="1"/>
          </p:cNvSpPr>
          <p:nvPr>
            <p:ph type="body" idx="1"/>
          </p:nvPr>
        </p:nvSpPr>
        <p:spPr>
          <a:xfrm>
            <a:off x="425363" y="1752600"/>
            <a:ext cx="8610600" cy="4648200"/>
          </a:xfrm>
        </p:spPr>
        <p:txBody>
          <a:bodyPr/>
          <a:lstStyle/>
          <a:p>
            <a:r>
              <a:rPr lang="en-US" altLang="en-US" sz="2000" dirty="0" smtClean="0">
                <a:solidFill>
                  <a:srgbClr val="FF6600"/>
                </a:solidFill>
                <a:latin typeface="Arial" pitchFamily="34" charset="0"/>
              </a:rPr>
              <a:t>Elaborate </a:t>
            </a:r>
            <a:r>
              <a:rPr lang="en-US" altLang="en-US" sz="2000" dirty="0" smtClean="0">
                <a:latin typeface="Arial" pitchFamily="34" charset="0"/>
              </a:rPr>
              <a:t>(untestable?) theory</a:t>
            </a:r>
          </a:p>
          <a:p>
            <a:r>
              <a:rPr lang="en-US" altLang="en-US" sz="2000" dirty="0" smtClean="0">
                <a:solidFill>
                  <a:srgbClr val="FF6600"/>
                </a:solidFill>
                <a:latin typeface="Arial" pitchFamily="34" charset="0"/>
              </a:rPr>
              <a:t>Generations </a:t>
            </a:r>
            <a:r>
              <a:rPr lang="en-US" altLang="en-US" sz="2000" dirty="0" smtClean="0">
                <a:latin typeface="Arial" pitchFamily="34" charset="0"/>
              </a:rPr>
              <a:t>created by fertility/mood shifts, parental upbringing styles</a:t>
            </a:r>
          </a:p>
          <a:p>
            <a:r>
              <a:rPr lang="en-US" altLang="en-US" sz="2000" dirty="0" smtClean="0">
                <a:solidFill>
                  <a:srgbClr val="FF6600"/>
                </a:solidFill>
                <a:latin typeface="Arial" pitchFamily="34" charset="0"/>
              </a:rPr>
              <a:t>Generations last</a:t>
            </a:r>
            <a:r>
              <a:rPr lang="en-US" altLang="en-US" sz="2000" dirty="0" smtClean="0">
                <a:latin typeface="Arial" pitchFamily="34" charset="0"/>
              </a:rPr>
              <a:t> ~20 years </a:t>
            </a:r>
          </a:p>
          <a:p>
            <a:r>
              <a:rPr lang="en-US" altLang="en-US" sz="2000" dirty="0" smtClean="0">
                <a:solidFill>
                  <a:srgbClr val="FF6600"/>
                </a:solidFill>
                <a:latin typeface="Arial" pitchFamily="34" charset="0"/>
              </a:rPr>
              <a:t>16 defined generations</a:t>
            </a:r>
            <a:r>
              <a:rPr lang="en-US" altLang="en-US" sz="2000" dirty="0" smtClean="0">
                <a:latin typeface="Arial" pitchFamily="34" charset="0"/>
              </a:rPr>
              <a:t> in US history</a:t>
            </a:r>
          </a:p>
          <a:p>
            <a:r>
              <a:rPr lang="en-US" altLang="en-US" sz="2000" dirty="0" smtClean="0">
                <a:solidFill>
                  <a:srgbClr val="FF6600"/>
                </a:solidFill>
                <a:latin typeface="Arial" pitchFamily="34" charset="0"/>
              </a:rPr>
              <a:t>Generations defined </a:t>
            </a:r>
            <a:r>
              <a:rPr lang="en-US" altLang="en-US" sz="2000" dirty="0" smtClean="0">
                <a:latin typeface="Arial" pitchFamily="34" charset="0"/>
              </a:rPr>
              <a:t>by parental fertility, optimism level</a:t>
            </a:r>
          </a:p>
          <a:p>
            <a:r>
              <a:rPr lang="en-US" altLang="en-US" sz="2000" dirty="0" smtClean="0">
                <a:solidFill>
                  <a:srgbClr val="FF6600"/>
                </a:solidFill>
                <a:latin typeface="Arial" pitchFamily="34" charset="0"/>
              </a:rPr>
              <a:t>Generational mindmap </a:t>
            </a:r>
            <a:r>
              <a:rPr lang="en-US" altLang="en-US" sz="2000" dirty="0" smtClean="0">
                <a:latin typeface="Arial" pitchFamily="34" charset="0"/>
              </a:rPr>
              <a:t>= mythic archetypes</a:t>
            </a:r>
          </a:p>
          <a:p>
            <a:pPr lvl="1"/>
            <a:r>
              <a:rPr lang="en-US" altLang="en-US" sz="1600" dirty="0" smtClean="0">
                <a:solidFill>
                  <a:srgbClr val="CCFFCC"/>
                </a:solidFill>
                <a:latin typeface="Arial" pitchFamily="34" charset="0"/>
              </a:rPr>
              <a:t>Hero, Prophet, Nomad, Adaptive</a:t>
            </a:r>
            <a:br>
              <a:rPr lang="en-US" altLang="en-US" sz="1600" dirty="0" smtClean="0">
                <a:solidFill>
                  <a:srgbClr val="CCFFCC"/>
                </a:solidFill>
                <a:latin typeface="Arial" pitchFamily="34" charset="0"/>
              </a:rPr>
            </a:br>
            <a:endParaRPr lang="en-US" altLang="en-US" sz="1600" dirty="0" smtClean="0">
              <a:solidFill>
                <a:srgbClr val="CCFFCC"/>
              </a:solidFill>
              <a:latin typeface="Arial" pitchFamily="34" charset="0"/>
            </a:endParaRPr>
          </a:p>
          <a:p>
            <a:r>
              <a:rPr lang="en-US" altLang="en-US" sz="2000" dirty="0" smtClean="0">
                <a:solidFill>
                  <a:srgbClr val="FF6600"/>
                </a:solidFill>
                <a:latin typeface="Arial" pitchFamily="34" charset="0"/>
              </a:rPr>
              <a:t>Sudden pop culture “takeover”</a:t>
            </a:r>
            <a:r>
              <a:rPr lang="en-US" altLang="en-US" sz="2000" dirty="0" smtClean="0">
                <a:latin typeface="Arial" pitchFamily="34" charset="0"/>
              </a:rPr>
              <a:t> occurs when first cohorts of the youngest generation reach their 20s</a:t>
            </a:r>
          </a:p>
          <a:p>
            <a:pPr lvl="1"/>
            <a:r>
              <a:rPr lang="en-US" altLang="en-US" sz="1800" dirty="0" smtClean="0">
                <a:solidFill>
                  <a:srgbClr val="CCFFCC"/>
                </a:solidFill>
                <a:latin typeface="Arial" pitchFamily="34" charset="0"/>
              </a:rPr>
              <a:t>GenX/Y -&gt;Millennial </a:t>
            </a:r>
            <a:r>
              <a:rPr lang="en-US" altLang="en-US" sz="1800" dirty="0" smtClean="0">
                <a:latin typeface="Arial" pitchFamily="34" charset="0"/>
              </a:rPr>
              <a:t>transition 2005-2020</a:t>
            </a:r>
          </a:p>
          <a:p>
            <a:pPr lvl="1"/>
            <a:r>
              <a:rPr lang="en-US" altLang="en-US" sz="1800" dirty="0" smtClean="0">
                <a:solidFill>
                  <a:srgbClr val="CCFFCC"/>
                </a:solidFill>
                <a:latin typeface="Arial" pitchFamily="34" charset="0"/>
              </a:rPr>
              <a:t>Millennial -&gt;Plural </a:t>
            </a:r>
            <a:r>
              <a:rPr lang="en-US" altLang="en-US" sz="1800" dirty="0" smtClean="0">
                <a:latin typeface="Arial" pitchFamily="34" charset="0"/>
              </a:rPr>
              <a:t>transition 2020-2035</a:t>
            </a:r>
          </a:p>
          <a:p>
            <a:pPr lvl="1"/>
            <a:r>
              <a:rPr lang="en-US" altLang="en-US" sz="1800" dirty="0" smtClean="0">
                <a:solidFill>
                  <a:srgbClr val="CCFFCC"/>
                </a:solidFill>
                <a:latin typeface="Arial" pitchFamily="34" charset="0"/>
              </a:rPr>
              <a:t>Plural -&gt; “New Hippie </a:t>
            </a:r>
            <a:r>
              <a:rPr lang="en-US" altLang="en-US" sz="1800" dirty="0" smtClean="0">
                <a:latin typeface="Arial" pitchFamily="34" charset="0"/>
              </a:rPr>
              <a:t>2035-2050</a:t>
            </a:r>
          </a:p>
          <a:p>
            <a:pPr>
              <a:buFontTx/>
              <a:buNone/>
            </a:pPr>
            <a:endParaRPr lang="en-US" altLang="en-US" sz="2000" dirty="0" smtClean="0">
              <a:latin typeface="Arial" pitchFamily="34" charset="0"/>
            </a:endParaRPr>
          </a:p>
        </p:txBody>
      </p:sp>
      <p:pic>
        <p:nvPicPr>
          <p:cNvPr id="5" name="Picture 11" descr="William-Strauss-Neil-Howe-respective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8179" y="192614"/>
            <a:ext cx="1722019"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948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0057"/>
            <a:ext cx="1333500" cy="97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324600" y="1259414"/>
            <a:ext cx="1997054" cy="338554"/>
          </a:xfrm>
          <a:prstGeom prst="rect">
            <a:avLst/>
          </a:prstGeom>
          <a:noFill/>
        </p:spPr>
        <p:txBody>
          <a:bodyPr wrap="square" rtlCol="0">
            <a:spAutoFit/>
          </a:bodyPr>
          <a:lstStyle/>
          <a:p>
            <a:pPr algn="ctr">
              <a:buNone/>
            </a:pPr>
            <a:r>
              <a:rPr lang="en-US" sz="1600" dirty="0" smtClean="0">
                <a:solidFill>
                  <a:srgbClr val="FFFF00"/>
                </a:solidFill>
              </a:rPr>
              <a:t>They’re Boomers</a:t>
            </a:r>
            <a:endParaRPr lang="en-US" sz="1600" dirty="0">
              <a:solidFill>
                <a:srgbClr val="FFFF00"/>
              </a:solidFill>
            </a:endParaRPr>
          </a:p>
        </p:txBody>
      </p:sp>
      <p:sp>
        <p:nvSpPr>
          <p:cNvPr id="2" name="Rectangle 1"/>
          <p:cNvSpPr/>
          <p:nvPr/>
        </p:nvSpPr>
        <p:spPr>
          <a:xfrm>
            <a:off x="7689377" y="1597968"/>
            <a:ext cx="1037463" cy="230832"/>
          </a:xfrm>
          <a:prstGeom prst="rect">
            <a:avLst/>
          </a:prstGeom>
        </p:spPr>
        <p:txBody>
          <a:bodyPr wrap="none">
            <a:spAutoFit/>
          </a:bodyPr>
          <a:lstStyle/>
          <a:p>
            <a:pPr algn="ctr">
              <a:buNone/>
            </a:pPr>
            <a:r>
              <a:rPr lang="en-US" sz="900" dirty="0" smtClean="0">
                <a:solidFill>
                  <a:srgbClr val="FFFF00"/>
                </a:solidFill>
              </a:rPr>
              <a:t>“</a:t>
            </a:r>
            <a:r>
              <a:rPr lang="en-US" sz="900" dirty="0">
                <a:solidFill>
                  <a:srgbClr val="FFFF00"/>
                </a:solidFill>
              </a:rPr>
              <a:t>Capitol Steps”</a:t>
            </a:r>
          </a:p>
        </p:txBody>
      </p:sp>
    </p:spTree>
    <p:extLst>
      <p:ext uri="{BB962C8B-B14F-4D97-AF65-F5344CB8AC3E}">
        <p14:creationId xmlns:p14="http://schemas.microsoft.com/office/powerpoint/2010/main" val="13690576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295400"/>
            <a:ext cx="64008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38375" y="6096000"/>
            <a:ext cx="6838950" cy="584775"/>
          </a:xfrm>
          <a:prstGeom prst="rect">
            <a:avLst/>
          </a:prstGeom>
        </p:spPr>
        <p:txBody>
          <a:bodyPr wrap="square">
            <a:spAutoFit/>
          </a:bodyPr>
          <a:lstStyle/>
          <a:p>
            <a:pPr algn="r">
              <a:buNone/>
            </a:pPr>
            <a:r>
              <a:rPr lang="en-US" sz="1600" b="0" dirty="0">
                <a:hlinkClick r:id="rId3"/>
              </a:rPr>
              <a:t>https://www.theatlantic.com/magazine/archive/2017/09/has-the-smartphone-destroyed-a-generation/534198</a:t>
            </a:r>
            <a:r>
              <a:rPr lang="en-US" sz="1600" b="0" dirty="0" smtClean="0">
                <a:hlinkClick r:id="rId3"/>
              </a:rPr>
              <a:t>/</a:t>
            </a:r>
            <a:r>
              <a:rPr lang="en-US" sz="1600" b="0" dirty="0" smtClean="0"/>
              <a:t> </a:t>
            </a:r>
            <a:endParaRPr lang="en-US" sz="1600" b="0" dirty="0"/>
          </a:p>
        </p:txBody>
      </p:sp>
    </p:spTree>
    <p:extLst>
      <p:ext uri="{BB962C8B-B14F-4D97-AF65-F5344CB8AC3E}">
        <p14:creationId xmlns:p14="http://schemas.microsoft.com/office/powerpoint/2010/main" val="22679563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1219200"/>
          </a:xfrm>
        </p:spPr>
        <p:txBody>
          <a:bodyPr/>
          <a:lstStyle/>
          <a:p>
            <a:r>
              <a:rPr lang="en-US" sz="4400" dirty="0" smtClean="0"/>
              <a:t>“The Lonely Crowd” : 2039</a:t>
            </a:r>
            <a:endParaRPr lang="en-US" sz="4400" dirty="0"/>
          </a:p>
        </p:txBody>
      </p:sp>
      <p:pic>
        <p:nvPicPr>
          <p:cNvPr id="5" name="Picture 2" descr="Image result for pleasantvil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76" t="5296" r="13994" b="18788"/>
          <a:stretch/>
        </p:blipFill>
        <p:spPr bwMode="auto">
          <a:xfrm>
            <a:off x="4648094" y="2727889"/>
            <a:ext cx="1684232" cy="1243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vertigo movi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23" r="5128"/>
          <a:stretch/>
        </p:blipFill>
        <p:spPr bwMode="auto">
          <a:xfrm>
            <a:off x="2514494" y="2712211"/>
            <a:ext cx="1919840" cy="12432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19444" y="4004846"/>
            <a:ext cx="1484381" cy="338554"/>
          </a:xfrm>
          <a:prstGeom prst="rect">
            <a:avLst/>
          </a:prstGeom>
        </p:spPr>
        <p:txBody>
          <a:bodyPr wrap="none">
            <a:spAutoFit/>
          </a:bodyPr>
          <a:lstStyle/>
          <a:p>
            <a:pPr>
              <a:buNone/>
            </a:pPr>
            <a:r>
              <a:rPr lang="en-US" altLang="en-US" sz="1600" dirty="0">
                <a:solidFill>
                  <a:schemeClr val="tx2">
                    <a:lumMod val="90000"/>
                  </a:schemeClr>
                </a:solidFill>
                <a:latin typeface="Calibri" pitchFamily="34" charset="0"/>
              </a:rPr>
              <a:t>“Pleasantville” </a:t>
            </a:r>
            <a:endParaRPr lang="en-US" sz="1600" dirty="0"/>
          </a:p>
        </p:txBody>
      </p:sp>
      <p:sp>
        <p:nvSpPr>
          <p:cNvPr id="8" name="Rectangle 7"/>
          <p:cNvSpPr/>
          <p:nvPr/>
        </p:nvSpPr>
        <p:spPr>
          <a:xfrm>
            <a:off x="3007779" y="3975351"/>
            <a:ext cx="983090" cy="368049"/>
          </a:xfrm>
          <a:prstGeom prst="rect">
            <a:avLst/>
          </a:prstGeom>
        </p:spPr>
        <p:txBody>
          <a:bodyPr wrap="none">
            <a:spAutoFit/>
          </a:bodyPr>
          <a:lstStyle/>
          <a:p>
            <a:pPr>
              <a:lnSpc>
                <a:spcPct val="120000"/>
              </a:lnSpc>
              <a:spcBef>
                <a:spcPct val="50000"/>
              </a:spcBef>
              <a:buFontTx/>
              <a:buNone/>
            </a:pPr>
            <a:r>
              <a:rPr lang="en-US" altLang="en-US" sz="1600" dirty="0">
                <a:solidFill>
                  <a:schemeClr val="tx2">
                    <a:lumMod val="90000"/>
                  </a:schemeClr>
                </a:solidFill>
                <a:latin typeface="Calibri" pitchFamily="34" charset="0"/>
              </a:rPr>
              <a:t>“Vertigo”</a:t>
            </a:r>
          </a:p>
        </p:txBody>
      </p:sp>
      <p:pic>
        <p:nvPicPr>
          <p:cNvPr id="9" name="Picture 6" descr="Image result for the trouble with har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71" t="19241" r="4990" b="16040"/>
          <a:stretch/>
        </p:blipFill>
        <p:spPr bwMode="auto">
          <a:xfrm>
            <a:off x="609494" y="2691832"/>
            <a:ext cx="1680388" cy="12290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57200" y="3928646"/>
            <a:ext cx="2057294" cy="338554"/>
          </a:xfrm>
          <a:prstGeom prst="rect">
            <a:avLst/>
          </a:prstGeom>
        </p:spPr>
        <p:txBody>
          <a:bodyPr wrap="none">
            <a:spAutoFit/>
          </a:bodyPr>
          <a:lstStyle/>
          <a:p>
            <a:pPr>
              <a:buNone/>
            </a:pPr>
            <a:r>
              <a:rPr lang="en-US" altLang="en-US" sz="1600" dirty="0" smtClean="0">
                <a:solidFill>
                  <a:schemeClr val="tx2">
                    <a:lumMod val="90000"/>
                  </a:schemeClr>
                </a:solidFill>
                <a:latin typeface="Calibri" pitchFamily="34" charset="0"/>
              </a:rPr>
              <a:t>“Trouble With Harry” </a:t>
            </a:r>
            <a:endParaRPr lang="en-US" sz="1600" dirty="0"/>
          </a:p>
        </p:txBody>
      </p:sp>
      <p:sp>
        <p:nvSpPr>
          <p:cNvPr id="11" name="TextBox 10"/>
          <p:cNvSpPr txBox="1"/>
          <p:nvPr/>
        </p:nvSpPr>
        <p:spPr>
          <a:xfrm>
            <a:off x="1319481" y="4648200"/>
            <a:ext cx="5969711" cy="904863"/>
          </a:xfrm>
          <a:prstGeom prst="rect">
            <a:avLst/>
          </a:prstGeom>
          <a:noFill/>
        </p:spPr>
        <p:txBody>
          <a:bodyPr wrap="none" rtlCol="0">
            <a:spAutoFit/>
          </a:bodyPr>
          <a:lstStyle/>
          <a:p>
            <a:pPr algn="ctr">
              <a:buNone/>
            </a:pPr>
            <a:r>
              <a:rPr lang="en-US" sz="2400" dirty="0" smtClean="0">
                <a:solidFill>
                  <a:srgbClr val="FF6600"/>
                </a:solidFill>
              </a:rPr>
              <a:t>S&amp;H Generational Archetype Prediction</a:t>
            </a:r>
          </a:p>
          <a:p>
            <a:pPr algn="ctr">
              <a:buNone/>
            </a:pPr>
            <a:r>
              <a:rPr lang="en-US" sz="2400" dirty="0" smtClean="0">
                <a:solidFill>
                  <a:srgbClr val="FF6600"/>
                </a:solidFill>
              </a:rPr>
              <a:t>For Midlife Plurals</a:t>
            </a:r>
            <a:endParaRPr lang="en-US" sz="2400" dirty="0">
              <a:solidFill>
                <a:srgbClr val="FF6600"/>
              </a:solidFill>
            </a:endParaRPr>
          </a:p>
        </p:txBody>
      </p:sp>
      <p:pic>
        <p:nvPicPr>
          <p:cNvPr id="94210" name="Picture 2"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19" t="8171" r="25801"/>
          <a:stretch/>
        </p:blipFill>
        <p:spPr bwMode="auto">
          <a:xfrm>
            <a:off x="6553094" y="2727889"/>
            <a:ext cx="1680388" cy="12449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058645" y="3969378"/>
            <a:ext cx="669286" cy="338554"/>
          </a:xfrm>
          <a:prstGeom prst="rect">
            <a:avLst/>
          </a:prstGeom>
        </p:spPr>
        <p:txBody>
          <a:bodyPr wrap="none">
            <a:spAutoFit/>
          </a:bodyPr>
          <a:lstStyle/>
          <a:p>
            <a:pPr>
              <a:buNone/>
            </a:pPr>
            <a:r>
              <a:rPr lang="en-US" altLang="en-US" sz="1600" dirty="0" smtClean="0">
                <a:solidFill>
                  <a:schemeClr val="tx2">
                    <a:lumMod val="90000"/>
                  </a:schemeClr>
                </a:solidFill>
                <a:latin typeface="Calibri" pitchFamily="34" charset="0"/>
              </a:rPr>
              <a:t>“A.I.” </a:t>
            </a:r>
            <a:endParaRPr lang="en-US" sz="1600" dirty="0"/>
          </a:p>
        </p:txBody>
      </p:sp>
    </p:spTree>
    <p:extLst>
      <p:ext uri="{BB962C8B-B14F-4D97-AF65-F5344CB8AC3E}">
        <p14:creationId xmlns:p14="http://schemas.microsoft.com/office/powerpoint/2010/main" val="33664294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2057400"/>
            <a:ext cx="8001000" cy="2286000"/>
          </a:xfrm>
        </p:spPr>
        <p:txBody>
          <a:bodyPr/>
          <a:lstStyle/>
          <a:p>
            <a:pPr algn="ctr" eaLnBrk="1" hangingPunct="1"/>
            <a:r>
              <a:rPr lang="en-US" altLang="en-US" sz="4800" dirty="0" smtClean="0">
                <a:solidFill>
                  <a:srgbClr val="FF6600"/>
                </a:solidFill>
              </a:rPr>
              <a:t>Questions &amp; Answers</a:t>
            </a:r>
          </a:p>
        </p:txBody>
      </p:sp>
    </p:spTree>
    <p:extLst>
      <p:ext uri="{BB962C8B-B14F-4D97-AF65-F5344CB8AC3E}">
        <p14:creationId xmlns:p14="http://schemas.microsoft.com/office/powerpoint/2010/main" val="12170577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1 - Sensitivity</a:t>
            </a:r>
            <a:endParaRPr lang="en-US" dirty="0"/>
          </a:p>
        </p:txBody>
      </p:sp>
      <p:sp>
        <p:nvSpPr>
          <p:cNvPr id="3" name="Content Placeholder 2"/>
          <p:cNvSpPr>
            <a:spLocks noGrp="1"/>
          </p:cNvSpPr>
          <p:nvPr>
            <p:ph idx="1"/>
          </p:nvPr>
        </p:nvSpPr>
        <p:spPr/>
        <p:txBody>
          <a:bodyPr/>
          <a:lstStyle/>
          <a:p>
            <a:r>
              <a:rPr lang="en-US" sz="2800" dirty="0" smtClean="0">
                <a:solidFill>
                  <a:srgbClr val="FF6600"/>
                </a:solidFill>
              </a:rPr>
              <a:t>Student complains about the insensitivity </a:t>
            </a:r>
            <a:r>
              <a:rPr lang="en-US" sz="2800" dirty="0" smtClean="0"/>
              <a:t>of an Instructor’s teaching, leaving the instructor baffled. </a:t>
            </a:r>
          </a:p>
          <a:p>
            <a:pPr lvl="1"/>
            <a:r>
              <a:rPr lang="en-US" sz="2400" dirty="0" smtClean="0"/>
              <a:t>Student feels they received a bad grade because of race, gender, etc.</a:t>
            </a:r>
          </a:p>
          <a:p>
            <a:pPr lvl="1"/>
            <a:r>
              <a:rPr lang="en-US" sz="2400" dirty="0" smtClean="0"/>
              <a:t>Student believes that the “other side” of a political argument cannot be mentioned.</a:t>
            </a:r>
          </a:p>
          <a:p>
            <a:pPr lvl="1"/>
            <a:r>
              <a:rPr lang="en-US" sz="2400" dirty="0" smtClean="0"/>
              <a:t>Students sensitive to ‘gendered’ language</a:t>
            </a:r>
          </a:p>
          <a:p>
            <a:endParaRPr lang="en-US" sz="2800" dirty="0" smtClean="0"/>
          </a:p>
          <a:p>
            <a:endParaRPr lang="en-US" sz="2800" dirty="0"/>
          </a:p>
        </p:txBody>
      </p:sp>
    </p:spTree>
    <p:extLst>
      <p:ext uri="{BB962C8B-B14F-4D97-AF65-F5344CB8AC3E}">
        <p14:creationId xmlns:p14="http://schemas.microsoft.com/office/powerpoint/2010/main" val="16644034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Comments</a:t>
            </a:r>
            <a:endParaRPr lang="en-US" dirty="0"/>
          </a:p>
        </p:txBody>
      </p:sp>
      <p:sp>
        <p:nvSpPr>
          <p:cNvPr id="3" name="Content Placeholder 2"/>
          <p:cNvSpPr>
            <a:spLocks noGrp="1"/>
          </p:cNvSpPr>
          <p:nvPr>
            <p:ph idx="1"/>
          </p:nvPr>
        </p:nvSpPr>
        <p:spPr/>
        <p:txBody>
          <a:bodyPr/>
          <a:lstStyle/>
          <a:p>
            <a:r>
              <a:rPr lang="en-US" sz="2400" dirty="0" smtClean="0">
                <a:solidFill>
                  <a:srgbClr val="FF6600"/>
                </a:solidFill>
              </a:rPr>
              <a:t>Millennials genuinely believe </a:t>
            </a:r>
            <a:r>
              <a:rPr lang="en-US" sz="2400" dirty="0" smtClean="0"/>
              <a:t>in a mass social, political, economic </a:t>
            </a:r>
            <a:r>
              <a:rPr lang="en-US" sz="2400" i="1" dirty="0" smtClean="0"/>
              <a:t>AND creative </a:t>
            </a:r>
            <a:r>
              <a:rPr lang="en-US" sz="2400" dirty="0" smtClean="0"/>
              <a:t>leveling of society</a:t>
            </a:r>
          </a:p>
          <a:p>
            <a:r>
              <a:rPr lang="en-US" sz="2400" dirty="0" smtClean="0">
                <a:solidFill>
                  <a:srgbClr val="FF6600"/>
                </a:solidFill>
              </a:rPr>
              <a:t>They are attracted to the center, </a:t>
            </a:r>
            <a:r>
              <a:rPr lang="en-US" sz="2400" dirty="0" smtClean="0"/>
              <a:t>and want include “the edge” (not celebrate oddballs)</a:t>
            </a:r>
          </a:p>
          <a:p>
            <a:r>
              <a:rPr lang="en-US" sz="2400" dirty="0" smtClean="0">
                <a:solidFill>
                  <a:srgbClr val="FF6600"/>
                </a:solidFill>
              </a:rPr>
              <a:t>Rules-based thinking </a:t>
            </a:r>
            <a:r>
              <a:rPr lang="en-US" sz="2400" dirty="0" smtClean="0"/>
              <a:t>implies that there IS a wrong (in art as well as politics)</a:t>
            </a:r>
          </a:p>
          <a:p>
            <a:r>
              <a:rPr lang="en-US" sz="2400" dirty="0" smtClean="0">
                <a:solidFill>
                  <a:srgbClr val="FF6600"/>
                </a:solidFill>
              </a:rPr>
              <a:t>Some issues have been “solved” </a:t>
            </a:r>
            <a:r>
              <a:rPr lang="en-US" sz="2400" dirty="0" smtClean="0"/>
              <a:t>and should never be raised again - </a:t>
            </a:r>
            <a:r>
              <a:rPr lang="en-US" sz="2000" dirty="0" smtClean="0"/>
              <a:t>“We are the first to think rightly”</a:t>
            </a:r>
          </a:p>
          <a:p>
            <a:r>
              <a:rPr lang="en-US" sz="2400" dirty="0" smtClean="0">
                <a:solidFill>
                  <a:srgbClr val="FF6600"/>
                </a:solidFill>
              </a:rPr>
              <a:t>Boomerish and Xer parenting styles </a:t>
            </a:r>
            <a:r>
              <a:rPr lang="en-US" sz="2400" dirty="0" smtClean="0"/>
              <a:t>empower Millennials to feel their ideas must be considered equal to Instructor</a:t>
            </a:r>
          </a:p>
          <a:p>
            <a:endParaRPr lang="en-US" sz="2400" dirty="0" smtClean="0"/>
          </a:p>
          <a:p>
            <a:endParaRPr lang="en-US" sz="2400" dirty="0"/>
          </a:p>
        </p:txBody>
      </p:sp>
    </p:spTree>
    <p:extLst>
      <p:ext uri="{BB962C8B-B14F-4D97-AF65-F5344CB8AC3E}">
        <p14:creationId xmlns:p14="http://schemas.microsoft.com/office/powerpoint/2010/main" val="18660214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476250"/>
            <a:ext cx="88011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8465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Questions 2 - Snowflakey Reactions</a:t>
            </a:r>
            <a:endParaRPr lang="en-US" sz="3200" dirty="0"/>
          </a:p>
        </p:txBody>
      </p:sp>
      <p:sp>
        <p:nvSpPr>
          <p:cNvPr id="3" name="Content Placeholder 2"/>
          <p:cNvSpPr>
            <a:spLocks noGrp="1"/>
          </p:cNvSpPr>
          <p:nvPr>
            <p:ph idx="1"/>
          </p:nvPr>
        </p:nvSpPr>
        <p:spPr/>
        <p:txBody>
          <a:bodyPr/>
          <a:lstStyle/>
          <a:p>
            <a:r>
              <a:rPr lang="en-US" sz="2800" dirty="0" smtClean="0">
                <a:solidFill>
                  <a:srgbClr val="FF6600"/>
                </a:solidFill>
              </a:rPr>
              <a:t>Student complains about insensitivity of Instructor’s teaching</a:t>
            </a:r>
          </a:p>
          <a:p>
            <a:pPr lvl="1"/>
            <a:r>
              <a:rPr lang="en-US" sz="2400" dirty="0"/>
              <a:t>Students reactive negatively to “life or death” speech</a:t>
            </a:r>
          </a:p>
          <a:p>
            <a:pPr lvl="1"/>
            <a:r>
              <a:rPr lang="en-US" sz="2400" dirty="0"/>
              <a:t>Students react negatively to “scared straight” </a:t>
            </a:r>
            <a:r>
              <a:rPr lang="en-US" sz="2400" dirty="0" smtClean="0"/>
              <a:t>speech</a:t>
            </a:r>
          </a:p>
          <a:p>
            <a:pPr lvl="1"/>
            <a:r>
              <a:rPr lang="en-US" sz="2400" dirty="0" smtClean="0"/>
              <a:t>Students feel they don’t know what to do</a:t>
            </a:r>
          </a:p>
          <a:p>
            <a:endParaRPr lang="en-US" sz="2800" dirty="0"/>
          </a:p>
        </p:txBody>
      </p:sp>
    </p:spTree>
    <p:extLst>
      <p:ext uri="{BB962C8B-B14F-4D97-AF65-F5344CB8AC3E}">
        <p14:creationId xmlns:p14="http://schemas.microsoft.com/office/powerpoint/2010/main" val="30801222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Snowflakey Comments</a:t>
            </a:r>
            <a:endParaRPr lang="en-US" dirty="0"/>
          </a:p>
        </p:txBody>
      </p:sp>
      <p:sp>
        <p:nvSpPr>
          <p:cNvPr id="3" name="Content Placeholder 2"/>
          <p:cNvSpPr>
            <a:spLocks noGrp="1"/>
          </p:cNvSpPr>
          <p:nvPr>
            <p:ph idx="1"/>
          </p:nvPr>
        </p:nvSpPr>
        <p:spPr/>
        <p:txBody>
          <a:bodyPr/>
          <a:lstStyle/>
          <a:p>
            <a:r>
              <a:rPr lang="en-US" sz="2800" dirty="0" smtClean="0">
                <a:solidFill>
                  <a:srgbClr val="FF6600"/>
                </a:solidFill>
              </a:rPr>
              <a:t>Millennials</a:t>
            </a:r>
            <a:r>
              <a:rPr lang="en-US" sz="2800" dirty="0" smtClean="0"/>
              <a:t> have lower real-life experience than any generation in US history</a:t>
            </a:r>
          </a:p>
          <a:p>
            <a:r>
              <a:rPr lang="en-US" sz="2800" dirty="0" smtClean="0">
                <a:solidFill>
                  <a:srgbClr val="FF6600"/>
                </a:solidFill>
              </a:rPr>
              <a:t>Many in college </a:t>
            </a:r>
            <a:r>
              <a:rPr lang="en-US" sz="2800" dirty="0" smtClean="0"/>
              <a:t>have no experience with having a job, driving a car</a:t>
            </a:r>
          </a:p>
          <a:p>
            <a:r>
              <a:rPr lang="en-US" sz="2800" dirty="0" smtClean="0">
                <a:solidFill>
                  <a:srgbClr val="FF6600"/>
                </a:solidFill>
              </a:rPr>
              <a:t>Those with no experience</a:t>
            </a:r>
            <a:r>
              <a:rPr lang="en-US" sz="2800" dirty="0" smtClean="0"/>
              <a:t> map instructor, boss to the role of a protective, sheltering parent</a:t>
            </a:r>
          </a:p>
          <a:p>
            <a:r>
              <a:rPr lang="en-US" sz="2800" dirty="0" smtClean="0">
                <a:solidFill>
                  <a:srgbClr val="FF6600"/>
                </a:solidFill>
              </a:rPr>
              <a:t>“Scared straight”</a:t>
            </a:r>
            <a:r>
              <a:rPr lang="en-US" sz="2800" dirty="0" smtClean="0"/>
              <a:t> arguments (effective with GenX) feel like an attack on family values to Millennials</a:t>
            </a:r>
          </a:p>
        </p:txBody>
      </p:sp>
    </p:spTree>
    <p:extLst>
      <p:ext uri="{BB962C8B-B14F-4D97-AF65-F5344CB8AC3E}">
        <p14:creationId xmlns:p14="http://schemas.microsoft.com/office/powerpoint/2010/main" val="2700501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p:txBody>
          <a:bodyPr/>
          <a:lstStyle/>
          <a:p>
            <a:r>
              <a:rPr lang="en-US" altLang="en-US" dirty="0" smtClean="0">
                <a:latin typeface="Arial Black" pitchFamily="34" charset="0"/>
              </a:rPr>
              <a:t>Snowflakey solutions</a:t>
            </a:r>
          </a:p>
        </p:txBody>
      </p:sp>
      <p:sp>
        <p:nvSpPr>
          <p:cNvPr id="64515" name="Rectangle 3"/>
          <p:cNvSpPr>
            <a:spLocks noGrp="1" noChangeArrowheads="1"/>
          </p:cNvSpPr>
          <p:nvPr>
            <p:ph type="body" idx="4294967295"/>
          </p:nvPr>
        </p:nvSpPr>
        <p:spPr>
          <a:xfrm>
            <a:off x="304800" y="1447800"/>
            <a:ext cx="8610600" cy="5105400"/>
          </a:xfrm>
        </p:spPr>
        <p:txBody>
          <a:bodyPr/>
          <a:lstStyle/>
          <a:p>
            <a:pPr>
              <a:lnSpc>
                <a:spcPct val="90000"/>
              </a:lnSpc>
            </a:pPr>
            <a:r>
              <a:rPr lang="en-US" altLang="en-US" sz="2800" dirty="0" smtClean="0">
                <a:solidFill>
                  <a:srgbClr val="FF6600"/>
                </a:solidFill>
              </a:rPr>
              <a:t>Hold your nose and praise them</a:t>
            </a:r>
          </a:p>
          <a:p>
            <a:pPr lvl="1">
              <a:lnSpc>
                <a:spcPct val="90000"/>
              </a:lnSpc>
            </a:pPr>
            <a:r>
              <a:rPr lang="en-US" altLang="en-US" sz="2400" dirty="0" smtClean="0">
                <a:solidFill>
                  <a:srgbClr val="CCFFCC"/>
                </a:solidFill>
              </a:rPr>
              <a:t>Constant praise</a:t>
            </a:r>
            <a:r>
              <a:rPr lang="en-US" altLang="en-US" sz="2400" dirty="0" smtClean="0"/>
              <a:t> for small success</a:t>
            </a:r>
          </a:p>
          <a:p>
            <a:pPr lvl="1">
              <a:lnSpc>
                <a:spcPct val="90000"/>
              </a:lnSpc>
            </a:pPr>
            <a:r>
              <a:rPr lang="en-US" altLang="en-US" sz="2400" dirty="0" smtClean="0">
                <a:solidFill>
                  <a:srgbClr val="CCFFCC"/>
                </a:solidFill>
              </a:rPr>
              <a:t>Institute a point reward system</a:t>
            </a:r>
            <a:r>
              <a:rPr lang="en-US" altLang="en-US" sz="2400" dirty="0" smtClean="0"/>
              <a:t>, even literal “gold stars”</a:t>
            </a:r>
          </a:p>
          <a:p>
            <a:pPr lvl="1">
              <a:lnSpc>
                <a:spcPct val="90000"/>
              </a:lnSpc>
            </a:pPr>
            <a:r>
              <a:rPr lang="en-US" altLang="en-US" sz="2400" dirty="0" smtClean="0">
                <a:solidFill>
                  <a:srgbClr val="CCFFCC"/>
                </a:solidFill>
              </a:rPr>
              <a:t>I said LITERALLY gold stars</a:t>
            </a:r>
            <a:endParaRPr lang="en-US" altLang="en-US" sz="1800" dirty="0" smtClean="0">
              <a:solidFill>
                <a:srgbClr val="CCFFCC"/>
              </a:solidFill>
            </a:endParaRPr>
          </a:p>
          <a:p>
            <a:pPr lvl="1">
              <a:lnSpc>
                <a:spcPct val="90000"/>
              </a:lnSpc>
            </a:pPr>
            <a:r>
              <a:rPr lang="en-US" altLang="en-US" sz="2400" dirty="0" smtClean="0">
                <a:solidFill>
                  <a:srgbClr val="CCFFCC"/>
                </a:solidFill>
              </a:rPr>
              <a:t>Buy their work</a:t>
            </a:r>
            <a:r>
              <a:rPr lang="en-US" altLang="en-US" sz="2400" dirty="0" smtClean="0"/>
              <a:t> by small rewards</a:t>
            </a:r>
            <a:br>
              <a:rPr lang="en-US" altLang="en-US" sz="2400" dirty="0" smtClean="0"/>
            </a:br>
            <a:endParaRPr lang="en-US" altLang="en-US" sz="2400" dirty="0" smtClean="0"/>
          </a:p>
          <a:p>
            <a:pPr>
              <a:lnSpc>
                <a:spcPct val="90000"/>
              </a:lnSpc>
            </a:pPr>
            <a:r>
              <a:rPr lang="en-US" altLang="en-US" sz="2800" dirty="0" smtClean="0">
                <a:solidFill>
                  <a:srgbClr val="FF6600"/>
                </a:solidFill>
              </a:rPr>
              <a:t>Research instead of Pontification</a:t>
            </a:r>
          </a:p>
          <a:p>
            <a:pPr lvl="1">
              <a:lnSpc>
                <a:spcPct val="90000"/>
              </a:lnSpc>
            </a:pPr>
            <a:r>
              <a:rPr lang="en-US" altLang="en-US" sz="2400" dirty="0" smtClean="0"/>
              <a:t>Instead of stating, have them research online articles that say the same thing</a:t>
            </a:r>
            <a:br>
              <a:rPr lang="en-US" altLang="en-US" sz="2400" dirty="0" smtClean="0"/>
            </a:br>
            <a:endParaRPr lang="en-US" altLang="en-US" sz="2400" dirty="0" smtClean="0"/>
          </a:p>
          <a:p>
            <a:pPr>
              <a:lnSpc>
                <a:spcPct val="90000"/>
              </a:lnSpc>
            </a:pPr>
            <a:r>
              <a:rPr lang="en-US" altLang="en-US" sz="2800" dirty="0" smtClean="0">
                <a:solidFill>
                  <a:srgbClr val="FF6600"/>
                </a:solidFill>
              </a:rPr>
              <a:t>Demonstrate and encourage respect</a:t>
            </a:r>
          </a:p>
          <a:p>
            <a:pPr lvl="1">
              <a:lnSpc>
                <a:spcPct val="90000"/>
              </a:lnSpc>
            </a:pPr>
            <a:r>
              <a:rPr lang="en-US" altLang="en-US" sz="2400" dirty="0" smtClean="0">
                <a:solidFill>
                  <a:srgbClr val="CCFFCC"/>
                </a:solidFill>
              </a:rPr>
              <a:t>Demonstrate</a:t>
            </a:r>
            <a:r>
              <a:rPr lang="en-US" altLang="en-US" sz="2400" dirty="0" smtClean="0"/>
              <a:t> that older and wiser is just that</a:t>
            </a:r>
          </a:p>
        </p:txBody>
      </p:sp>
      <p:pic>
        <p:nvPicPr>
          <p:cNvPr id="64532" name="Picture 20" descr="gold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971800"/>
            <a:ext cx="1625600" cy="550863"/>
          </a:xfrm>
          <a:prstGeom prst="rect">
            <a:avLst/>
          </a:prstGeom>
          <a:noFill/>
          <a:extLst>
            <a:ext uri="{909E8E84-426E-40DD-AFC4-6F175D3DCCD1}">
              <a14:hiddenFill xmlns:a14="http://schemas.microsoft.com/office/drawing/2010/main">
                <a:solidFill>
                  <a:srgbClr val="FFFFFF"/>
                </a:solidFill>
              </a14:hiddenFill>
            </a:ext>
          </a:extLst>
        </p:spPr>
      </p:pic>
      <p:pic>
        <p:nvPicPr>
          <p:cNvPr id="64533" name="Picture 21" descr="gold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52400"/>
            <a:ext cx="1625600" cy="550863"/>
          </a:xfrm>
          <a:prstGeom prst="rect">
            <a:avLst/>
          </a:prstGeom>
          <a:noFill/>
          <a:extLst>
            <a:ext uri="{909E8E84-426E-40DD-AFC4-6F175D3DCCD1}">
              <a14:hiddenFill xmlns:a14="http://schemas.microsoft.com/office/drawing/2010/main">
                <a:solidFill>
                  <a:srgbClr val="FFFFFF"/>
                </a:solidFill>
              </a14:hiddenFill>
            </a:ext>
          </a:extLst>
        </p:spPr>
      </p:pic>
      <p:pic>
        <p:nvPicPr>
          <p:cNvPr id="64534" name="Picture 22" descr="gold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85800"/>
            <a:ext cx="1625600" cy="550863"/>
          </a:xfrm>
          <a:prstGeom prst="rect">
            <a:avLst/>
          </a:prstGeom>
          <a:noFill/>
          <a:extLst>
            <a:ext uri="{909E8E84-426E-40DD-AFC4-6F175D3DCCD1}">
              <a14:hiddenFill xmlns:a14="http://schemas.microsoft.com/office/drawing/2010/main">
                <a:solidFill>
                  <a:srgbClr val="FFFFFF"/>
                </a:solidFill>
              </a14:hiddenFill>
            </a:ext>
          </a:extLst>
        </p:spPr>
      </p:pic>
      <p:pic>
        <p:nvPicPr>
          <p:cNvPr id="64535" name="Picture 23" descr="gold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219200"/>
            <a:ext cx="1625600" cy="55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598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304800" y="457200"/>
            <a:ext cx="6400800" cy="914400"/>
          </a:xfrm>
        </p:spPr>
        <p:txBody>
          <a:bodyPr/>
          <a:lstStyle/>
          <a:p>
            <a:r>
              <a:rPr lang="en-US" altLang="en-US" dirty="0" smtClean="0">
                <a:latin typeface="Arial Black" pitchFamily="34" charset="0"/>
              </a:rPr>
              <a:t>Snowflake solutions</a:t>
            </a:r>
          </a:p>
        </p:txBody>
      </p:sp>
      <p:sp>
        <p:nvSpPr>
          <p:cNvPr id="63491" name="Rectangle 3"/>
          <p:cNvSpPr>
            <a:spLocks noGrp="1" noChangeArrowheads="1"/>
          </p:cNvSpPr>
          <p:nvPr>
            <p:ph type="body" idx="4294967295"/>
          </p:nvPr>
        </p:nvSpPr>
        <p:spPr/>
        <p:txBody>
          <a:bodyPr/>
          <a:lstStyle/>
          <a:p>
            <a:pPr>
              <a:lnSpc>
                <a:spcPct val="80000"/>
              </a:lnSpc>
            </a:pPr>
            <a:r>
              <a:rPr lang="en-US" altLang="en-US" sz="2400" dirty="0" smtClean="0">
                <a:solidFill>
                  <a:srgbClr val="FF6600"/>
                </a:solidFill>
              </a:rPr>
              <a:t>“Parental” mentoring style</a:t>
            </a:r>
          </a:p>
          <a:p>
            <a:pPr lvl="1">
              <a:lnSpc>
                <a:spcPct val="80000"/>
              </a:lnSpc>
            </a:pPr>
            <a:r>
              <a:rPr lang="en-US" altLang="en-US" sz="2400" dirty="0" smtClean="0">
                <a:solidFill>
                  <a:srgbClr val="CCFFCC"/>
                </a:solidFill>
              </a:rPr>
              <a:t>Advise</a:t>
            </a:r>
            <a:r>
              <a:rPr lang="en-US" altLang="en-US" sz="2400" dirty="0" smtClean="0"/>
              <a:t> rather than preach </a:t>
            </a:r>
          </a:p>
          <a:p>
            <a:pPr lvl="1">
              <a:lnSpc>
                <a:spcPct val="80000"/>
              </a:lnSpc>
            </a:pPr>
            <a:r>
              <a:rPr lang="en-US" altLang="en-US" sz="2400" dirty="0" smtClean="0">
                <a:solidFill>
                  <a:srgbClr val="CCFFCC"/>
                </a:solidFill>
              </a:rPr>
              <a:t>REPEATEDLY set ground rules</a:t>
            </a:r>
            <a:r>
              <a:rPr lang="en-US" altLang="en-US" sz="2400" dirty="0" smtClean="0"/>
              <a:t> (esp. cheating)</a:t>
            </a:r>
          </a:p>
          <a:p>
            <a:pPr lvl="1">
              <a:lnSpc>
                <a:spcPct val="80000"/>
              </a:lnSpc>
            </a:pPr>
            <a:r>
              <a:rPr lang="en-US" altLang="en-US" sz="2400" dirty="0" smtClean="0">
                <a:solidFill>
                  <a:srgbClr val="CCFFCC"/>
                </a:solidFill>
              </a:rPr>
              <a:t>Constantly “ping” the student</a:t>
            </a:r>
            <a:r>
              <a:rPr lang="en-US" altLang="en-US" sz="2400" dirty="0" smtClean="0"/>
              <a:t> to ascertain their status</a:t>
            </a:r>
            <a:br>
              <a:rPr lang="en-US" altLang="en-US" sz="2400" dirty="0" smtClean="0"/>
            </a:br>
            <a:endParaRPr lang="en-US" altLang="en-US" sz="2400" dirty="0" smtClean="0"/>
          </a:p>
          <a:p>
            <a:pPr>
              <a:lnSpc>
                <a:spcPct val="80000"/>
              </a:lnSpc>
            </a:pPr>
            <a:r>
              <a:rPr lang="en-US" altLang="en-US" sz="2400" dirty="0" smtClean="0">
                <a:solidFill>
                  <a:srgbClr val="FF6600"/>
                </a:solidFill>
              </a:rPr>
              <a:t>Packet-Switched Connection</a:t>
            </a:r>
          </a:p>
          <a:p>
            <a:pPr lvl="1">
              <a:lnSpc>
                <a:spcPct val="80000"/>
              </a:lnSpc>
            </a:pPr>
            <a:r>
              <a:rPr lang="en-US" altLang="en-US" sz="2400" dirty="0" smtClean="0">
                <a:solidFill>
                  <a:srgbClr val="CCFFCC"/>
                </a:solidFill>
              </a:rPr>
              <a:t>Accept</a:t>
            </a:r>
            <a:r>
              <a:rPr lang="en-US" altLang="en-US" sz="2400" dirty="0" smtClean="0"/>
              <a:t> nonlinear interaction (virtual office hours)</a:t>
            </a:r>
            <a:br>
              <a:rPr lang="en-US" altLang="en-US" sz="2400" dirty="0" smtClean="0"/>
            </a:br>
            <a:endParaRPr lang="en-US" altLang="en-US" sz="2000" dirty="0" smtClean="0">
              <a:solidFill>
                <a:srgbClr val="FF6600"/>
              </a:solidFill>
            </a:endParaRPr>
          </a:p>
          <a:p>
            <a:pPr>
              <a:lnSpc>
                <a:spcPct val="80000"/>
              </a:lnSpc>
            </a:pPr>
            <a:r>
              <a:rPr lang="en-US" altLang="en-US" sz="2400" dirty="0" smtClean="0">
                <a:solidFill>
                  <a:srgbClr val="FF6600"/>
                </a:solidFill>
              </a:rPr>
              <a:t>Create structure</a:t>
            </a:r>
          </a:p>
          <a:p>
            <a:pPr lvl="1">
              <a:lnSpc>
                <a:spcPct val="80000"/>
              </a:lnSpc>
            </a:pPr>
            <a:r>
              <a:rPr lang="en-US" altLang="en-US" sz="2400" dirty="0" smtClean="0">
                <a:solidFill>
                  <a:srgbClr val="CCFFCC"/>
                </a:solidFill>
              </a:rPr>
              <a:t>Specific assignments</a:t>
            </a:r>
            <a:r>
              <a:rPr lang="en-US" altLang="en-US" sz="2400" dirty="0" smtClean="0"/>
              <a:t> with detailed structure</a:t>
            </a:r>
          </a:p>
          <a:p>
            <a:pPr lvl="1">
              <a:lnSpc>
                <a:spcPct val="80000"/>
              </a:lnSpc>
            </a:pPr>
            <a:r>
              <a:rPr lang="en-US" altLang="en-US" sz="2400" dirty="0" smtClean="0">
                <a:solidFill>
                  <a:srgbClr val="CCFFCC"/>
                </a:solidFill>
              </a:rPr>
              <a:t>Timelines, timetables, deadlines</a:t>
            </a:r>
          </a:p>
          <a:p>
            <a:pPr lvl="1">
              <a:lnSpc>
                <a:spcPct val="80000"/>
              </a:lnSpc>
            </a:pPr>
            <a:r>
              <a:rPr lang="en-US" altLang="en-US" sz="2400" dirty="0" smtClean="0">
                <a:solidFill>
                  <a:srgbClr val="CCFFCC"/>
                </a:solidFill>
              </a:rPr>
              <a:t>Have exact rationale</a:t>
            </a:r>
            <a:r>
              <a:rPr lang="en-US" altLang="en-US" sz="2400" dirty="0" smtClean="0"/>
              <a:t> for grades, assignments ready</a:t>
            </a:r>
          </a:p>
          <a:p>
            <a:pPr lvl="1">
              <a:lnSpc>
                <a:spcPct val="80000"/>
              </a:lnSpc>
            </a:pPr>
            <a:r>
              <a:rPr lang="en-US" altLang="en-US" sz="2400" dirty="0" smtClean="0">
                <a:solidFill>
                  <a:srgbClr val="CCFFCC"/>
                </a:solidFill>
              </a:rPr>
              <a:t>Metric for success</a:t>
            </a:r>
            <a:r>
              <a:rPr lang="en-US" altLang="en-US" sz="2400" dirty="0" smtClean="0"/>
              <a:t> (score-keeping)</a:t>
            </a:r>
          </a:p>
          <a:p>
            <a:pPr lvl="1">
              <a:lnSpc>
                <a:spcPct val="80000"/>
              </a:lnSpc>
              <a:buFontTx/>
              <a:buNone/>
            </a:pPr>
            <a:endParaRPr lang="en-US" altLang="en-US" sz="2400" dirty="0" smtClean="0"/>
          </a:p>
        </p:txBody>
      </p:sp>
      <p:pic>
        <p:nvPicPr>
          <p:cNvPr id="63492" name="Picture 7" descr="delloro-student-phonebank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52400"/>
            <a:ext cx="1409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3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S&amp;H US Generations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92007597"/>
              </p:ext>
            </p:extLst>
          </p:nvPr>
        </p:nvGraphicFramePr>
        <p:xfrm>
          <a:off x="609600" y="1752600"/>
          <a:ext cx="7924800" cy="3810002"/>
        </p:xfrm>
        <a:graphic>
          <a:graphicData uri="http://schemas.openxmlformats.org/drawingml/2006/table">
            <a:tbl>
              <a:tblPr firstRow="1" bandRow="1">
                <a:tableStyleId>{5C22544A-7EE6-4342-B048-85BDC9FD1C3A}</a:tableStyleId>
              </a:tblPr>
              <a:tblGrid>
                <a:gridCol w="2971800"/>
                <a:gridCol w="2438400"/>
                <a:gridCol w="2514600"/>
              </a:tblGrid>
              <a:tr h="544286">
                <a:tc>
                  <a:txBody>
                    <a:bodyPr/>
                    <a:lstStyle/>
                    <a:p>
                      <a:r>
                        <a:rPr lang="en-US" dirty="0" smtClean="0"/>
                        <a:t>Generation Name</a:t>
                      </a:r>
                      <a:endParaRPr lang="en-US" dirty="0"/>
                    </a:p>
                  </a:txBody>
                  <a:tcPr anchor="ctr"/>
                </a:tc>
                <a:tc>
                  <a:txBody>
                    <a:bodyPr/>
                    <a:lstStyle/>
                    <a:p>
                      <a:pPr algn="ctr"/>
                      <a:r>
                        <a:rPr lang="en-US" dirty="0" smtClean="0"/>
                        <a:t>First</a:t>
                      </a:r>
                      <a:r>
                        <a:rPr lang="en-US" baseline="0" dirty="0" smtClean="0"/>
                        <a:t> Births</a:t>
                      </a:r>
                      <a:endParaRPr lang="en-US" dirty="0"/>
                    </a:p>
                  </a:txBody>
                  <a:tcPr anchor="ctr"/>
                </a:tc>
                <a:tc>
                  <a:txBody>
                    <a:bodyPr/>
                    <a:lstStyle/>
                    <a:p>
                      <a:pPr algn="ctr"/>
                      <a:r>
                        <a:rPr lang="en-US" dirty="0" smtClean="0"/>
                        <a:t>Final</a:t>
                      </a:r>
                      <a:r>
                        <a:rPr lang="en-US" baseline="0" dirty="0" smtClean="0"/>
                        <a:t> Births</a:t>
                      </a:r>
                      <a:endParaRPr lang="en-US" dirty="0"/>
                    </a:p>
                  </a:txBody>
                  <a:tcPr anchor="ctr"/>
                </a:tc>
              </a:tr>
              <a:tr h="544286">
                <a:tc>
                  <a:txBody>
                    <a:bodyPr/>
                    <a:lstStyle/>
                    <a:p>
                      <a:r>
                        <a:rPr lang="en-US" dirty="0" smtClean="0"/>
                        <a:t>WWII</a:t>
                      </a:r>
                    </a:p>
                  </a:txBody>
                  <a:tcPr anchor="ctr"/>
                </a:tc>
                <a:tc>
                  <a:txBody>
                    <a:bodyPr/>
                    <a:lstStyle/>
                    <a:p>
                      <a:pPr algn="ctr"/>
                      <a:r>
                        <a:rPr lang="en-US" dirty="0" smtClean="0"/>
                        <a:t>1900</a:t>
                      </a:r>
                      <a:endParaRPr lang="en-US" dirty="0"/>
                    </a:p>
                  </a:txBody>
                  <a:tcPr anchor="ctr"/>
                </a:tc>
                <a:tc>
                  <a:txBody>
                    <a:bodyPr/>
                    <a:lstStyle/>
                    <a:p>
                      <a:pPr algn="ctr"/>
                      <a:r>
                        <a:rPr lang="en-US" dirty="0" smtClean="0"/>
                        <a:t>1922</a:t>
                      </a:r>
                      <a:endParaRPr lang="en-US" dirty="0"/>
                    </a:p>
                  </a:txBody>
                  <a:tcPr anchor="ctr"/>
                </a:tc>
              </a:tr>
              <a:tr h="544286">
                <a:tc>
                  <a:txBody>
                    <a:bodyPr/>
                    <a:lstStyle/>
                    <a:p>
                      <a:r>
                        <a:rPr lang="en-US" dirty="0" smtClean="0"/>
                        <a:t>Silent</a:t>
                      </a:r>
                      <a:endParaRPr lang="en-US" dirty="0"/>
                    </a:p>
                  </a:txBody>
                  <a:tcPr anchor="ctr"/>
                </a:tc>
                <a:tc>
                  <a:txBody>
                    <a:bodyPr/>
                    <a:lstStyle/>
                    <a:p>
                      <a:pPr algn="ctr"/>
                      <a:r>
                        <a:rPr lang="en-US" dirty="0" smtClean="0"/>
                        <a:t>1923</a:t>
                      </a:r>
                      <a:endParaRPr lang="en-US" dirty="0"/>
                    </a:p>
                  </a:txBody>
                  <a:tcPr anchor="ctr"/>
                </a:tc>
                <a:tc>
                  <a:txBody>
                    <a:bodyPr/>
                    <a:lstStyle/>
                    <a:p>
                      <a:pPr algn="ctr"/>
                      <a:r>
                        <a:rPr lang="en-US" dirty="0" smtClean="0"/>
                        <a:t>1942</a:t>
                      </a:r>
                      <a:endParaRPr lang="en-US" dirty="0"/>
                    </a:p>
                  </a:txBody>
                  <a:tcPr anchor="ctr"/>
                </a:tc>
              </a:tr>
              <a:tr h="544286">
                <a:tc>
                  <a:txBody>
                    <a:bodyPr/>
                    <a:lstStyle/>
                    <a:p>
                      <a:r>
                        <a:rPr lang="en-US" dirty="0" smtClean="0"/>
                        <a:t>Boomer</a:t>
                      </a:r>
                      <a:endParaRPr lang="en-US" dirty="0"/>
                    </a:p>
                  </a:txBody>
                  <a:tcPr anchor="ctr"/>
                </a:tc>
                <a:tc>
                  <a:txBody>
                    <a:bodyPr/>
                    <a:lstStyle/>
                    <a:p>
                      <a:pPr algn="ctr"/>
                      <a:r>
                        <a:rPr lang="en-US" dirty="0" smtClean="0"/>
                        <a:t>1943</a:t>
                      </a:r>
                      <a:endParaRPr lang="en-US" dirty="0"/>
                    </a:p>
                  </a:txBody>
                  <a:tcPr anchor="ctr"/>
                </a:tc>
                <a:tc>
                  <a:txBody>
                    <a:bodyPr/>
                    <a:lstStyle/>
                    <a:p>
                      <a:pPr algn="ctr"/>
                      <a:r>
                        <a:rPr lang="en-US" dirty="0" smtClean="0"/>
                        <a:t>1960</a:t>
                      </a:r>
                      <a:endParaRPr lang="en-US" dirty="0"/>
                    </a:p>
                  </a:txBody>
                  <a:tcPr anchor="ctr"/>
                </a:tc>
              </a:tr>
              <a:tr h="544286">
                <a:tc>
                  <a:txBody>
                    <a:bodyPr/>
                    <a:lstStyle/>
                    <a:p>
                      <a:r>
                        <a:rPr lang="en-US" dirty="0" smtClean="0"/>
                        <a:t>Xer/GenX</a:t>
                      </a:r>
                      <a:endParaRPr lang="en-US" dirty="0"/>
                    </a:p>
                  </a:txBody>
                  <a:tcPr anchor="ctr"/>
                </a:tc>
                <a:tc>
                  <a:txBody>
                    <a:bodyPr/>
                    <a:lstStyle/>
                    <a:p>
                      <a:pPr algn="ctr"/>
                      <a:r>
                        <a:rPr lang="en-US" dirty="0" smtClean="0"/>
                        <a:t>1961</a:t>
                      </a:r>
                      <a:endParaRPr lang="en-US" dirty="0"/>
                    </a:p>
                  </a:txBody>
                  <a:tcPr anchor="ctr"/>
                </a:tc>
                <a:tc>
                  <a:txBody>
                    <a:bodyPr/>
                    <a:lstStyle/>
                    <a:p>
                      <a:pPr algn="ctr"/>
                      <a:r>
                        <a:rPr lang="en-US" dirty="0" smtClean="0"/>
                        <a:t>1981</a:t>
                      </a:r>
                      <a:endParaRPr lang="en-US" dirty="0"/>
                    </a:p>
                  </a:txBody>
                  <a:tcPr anchor="ctr"/>
                </a:tc>
              </a:tr>
              <a:tr h="544286">
                <a:tc>
                  <a:txBody>
                    <a:bodyPr/>
                    <a:lstStyle/>
                    <a:p>
                      <a:r>
                        <a:rPr lang="en-US" dirty="0" smtClean="0"/>
                        <a:t>Millennial/GenY</a:t>
                      </a:r>
                      <a:endParaRPr lang="en-US" dirty="0"/>
                    </a:p>
                  </a:txBody>
                  <a:tcPr anchor="ctr"/>
                </a:tc>
                <a:tc>
                  <a:txBody>
                    <a:bodyPr/>
                    <a:lstStyle/>
                    <a:p>
                      <a:pPr algn="ctr"/>
                      <a:r>
                        <a:rPr lang="en-US" dirty="0" smtClean="0"/>
                        <a:t>1982</a:t>
                      </a:r>
                      <a:endParaRPr lang="en-US" dirty="0"/>
                    </a:p>
                  </a:txBody>
                  <a:tcPr anchor="ctr"/>
                </a:tc>
                <a:tc>
                  <a:txBody>
                    <a:bodyPr/>
                    <a:lstStyle/>
                    <a:p>
                      <a:pPr algn="ctr"/>
                      <a:r>
                        <a:rPr lang="en-US" dirty="0" smtClean="0"/>
                        <a:t>2004</a:t>
                      </a:r>
                      <a:endParaRPr lang="en-US" dirty="0"/>
                    </a:p>
                  </a:txBody>
                  <a:tcPr anchor="ctr"/>
                </a:tc>
              </a:tr>
              <a:tr h="544286">
                <a:tc>
                  <a:txBody>
                    <a:bodyPr/>
                    <a:lstStyle/>
                    <a:p>
                      <a:r>
                        <a:rPr lang="en-US" dirty="0" smtClean="0"/>
                        <a:t>Plural/Homelander</a:t>
                      </a:r>
                      <a:endParaRPr lang="en-US" dirty="0"/>
                    </a:p>
                  </a:txBody>
                  <a:tcPr anchor="ctr"/>
                </a:tc>
                <a:tc>
                  <a:txBody>
                    <a:bodyPr/>
                    <a:lstStyle/>
                    <a:p>
                      <a:pPr algn="ctr"/>
                      <a:r>
                        <a:rPr lang="en-US" dirty="0" smtClean="0"/>
                        <a:t>2005</a:t>
                      </a:r>
                      <a:endParaRPr lang="en-US" dirty="0"/>
                    </a:p>
                  </a:txBody>
                  <a:tcPr anchor="ctr"/>
                </a:tc>
                <a:tc>
                  <a:txBody>
                    <a:bodyPr/>
                    <a:lstStyle/>
                    <a:p>
                      <a:pPr algn="ctr"/>
                      <a:r>
                        <a:rPr lang="en-US" dirty="0" smtClean="0"/>
                        <a:t>?</a:t>
                      </a:r>
                      <a:endParaRPr lang="en-US" dirty="0"/>
                    </a:p>
                  </a:txBody>
                  <a:tcPr anchor="ctr"/>
                </a:tc>
              </a:tr>
            </a:tbl>
          </a:graphicData>
        </a:graphic>
      </p:graphicFrame>
    </p:spTree>
    <p:extLst>
      <p:ext uri="{BB962C8B-B14F-4D97-AF65-F5344CB8AC3E}">
        <p14:creationId xmlns:p14="http://schemas.microsoft.com/office/powerpoint/2010/main" val="359099919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Questions 3 – Bliss vs. Punching In</a:t>
            </a:r>
            <a:endParaRPr lang="en-US" sz="3200" dirty="0"/>
          </a:p>
        </p:txBody>
      </p:sp>
      <p:sp>
        <p:nvSpPr>
          <p:cNvPr id="3" name="Content Placeholder 2"/>
          <p:cNvSpPr>
            <a:spLocks noGrp="1"/>
          </p:cNvSpPr>
          <p:nvPr>
            <p:ph idx="1"/>
          </p:nvPr>
        </p:nvSpPr>
        <p:spPr/>
        <p:txBody>
          <a:bodyPr/>
          <a:lstStyle/>
          <a:p>
            <a:r>
              <a:rPr lang="en-US" dirty="0" smtClean="0">
                <a:solidFill>
                  <a:srgbClr val="FF6600"/>
                </a:solidFill>
              </a:rPr>
              <a:t>Students complain about course requirements and teaching style</a:t>
            </a:r>
          </a:p>
          <a:p>
            <a:pPr lvl="1"/>
            <a:r>
              <a:rPr lang="en-US" sz="2400" dirty="0" smtClean="0"/>
              <a:t>Students’ hostile to “open-ended” assignments.</a:t>
            </a:r>
          </a:p>
          <a:p>
            <a:pPr lvl="1"/>
            <a:r>
              <a:rPr lang="en-US" sz="2400" dirty="0" smtClean="0"/>
              <a:t>Students </a:t>
            </a:r>
            <a:r>
              <a:rPr lang="en-US" sz="2400" dirty="0"/>
              <a:t>feel the only kind of “A” possible is an “A” for effort.</a:t>
            </a:r>
          </a:p>
          <a:p>
            <a:pPr lvl="1"/>
            <a:r>
              <a:rPr lang="en-US" sz="2400" dirty="0"/>
              <a:t>Students feel they should be able to re-negotiate a grade at any time</a:t>
            </a:r>
          </a:p>
          <a:p>
            <a:endParaRPr lang="en-US" dirty="0"/>
          </a:p>
        </p:txBody>
      </p:sp>
    </p:spTree>
    <p:extLst>
      <p:ext uri="{BB962C8B-B14F-4D97-AF65-F5344CB8AC3E}">
        <p14:creationId xmlns:p14="http://schemas.microsoft.com/office/powerpoint/2010/main" val="20995824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Bliss vs. Punching in Comments</a:t>
            </a:r>
            <a:endParaRPr lang="en-US" sz="3600" dirty="0"/>
          </a:p>
        </p:txBody>
      </p:sp>
      <p:sp>
        <p:nvSpPr>
          <p:cNvPr id="3" name="Content Placeholder 2"/>
          <p:cNvSpPr>
            <a:spLocks noGrp="1"/>
          </p:cNvSpPr>
          <p:nvPr>
            <p:ph idx="1"/>
          </p:nvPr>
        </p:nvSpPr>
        <p:spPr/>
        <p:txBody>
          <a:bodyPr/>
          <a:lstStyle/>
          <a:p>
            <a:r>
              <a:rPr lang="en-US" sz="2400" dirty="0" smtClean="0">
                <a:solidFill>
                  <a:srgbClr val="FF6600"/>
                </a:solidFill>
              </a:rPr>
              <a:t>Millennials</a:t>
            </a:r>
            <a:r>
              <a:rPr lang="en-US" sz="2400" dirty="0" smtClean="0"/>
              <a:t> believe in a rule-based society, rather than and focus on standards instead of creative leaps</a:t>
            </a:r>
          </a:p>
          <a:p>
            <a:r>
              <a:rPr lang="en-US" sz="2400" dirty="0" smtClean="0">
                <a:solidFill>
                  <a:srgbClr val="FF6600"/>
                </a:solidFill>
              </a:rPr>
              <a:t>“No rules” is </a:t>
            </a:r>
            <a:r>
              <a:rPr lang="en-US" sz="2400" dirty="0" smtClean="0"/>
              <a:t>far scarier to Millennials than Xers or Boomers</a:t>
            </a:r>
          </a:p>
          <a:p>
            <a:r>
              <a:rPr lang="en-US" sz="2400" dirty="0" smtClean="0">
                <a:solidFill>
                  <a:srgbClr val="FF6600"/>
                </a:solidFill>
              </a:rPr>
              <a:t>Creativity is a common identity trait,</a:t>
            </a:r>
            <a:r>
              <a:rPr lang="en-US" sz="2400" dirty="0" smtClean="0"/>
              <a:t> any identity-driven creativity is already “perfect” and deserves an “A”</a:t>
            </a:r>
          </a:p>
          <a:p>
            <a:r>
              <a:rPr lang="en-US" sz="2400" dirty="0" smtClean="0">
                <a:solidFill>
                  <a:srgbClr val="FF6600"/>
                </a:solidFill>
              </a:rPr>
              <a:t>Limited real-life experiences </a:t>
            </a:r>
            <a:r>
              <a:rPr lang="en-US" sz="2400" dirty="0" smtClean="0"/>
              <a:t>have not supplied a “reality check”</a:t>
            </a:r>
            <a:br>
              <a:rPr lang="en-US" sz="2400" dirty="0" smtClean="0"/>
            </a:br>
            <a:endParaRPr lang="en-US" sz="2400" dirty="0"/>
          </a:p>
        </p:txBody>
      </p:sp>
    </p:spTree>
    <p:extLst>
      <p:ext uri="{BB962C8B-B14F-4D97-AF65-F5344CB8AC3E}">
        <p14:creationId xmlns:p14="http://schemas.microsoft.com/office/powerpoint/2010/main" val="7086032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304800" y="457200"/>
            <a:ext cx="7696199" cy="914400"/>
          </a:xfrm>
        </p:spPr>
        <p:txBody>
          <a:bodyPr/>
          <a:lstStyle/>
          <a:p>
            <a:r>
              <a:rPr lang="en-US" altLang="en-US" sz="3200" dirty="0" smtClean="0">
                <a:latin typeface="Arial Black" pitchFamily="34" charset="0"/>
              </a:rPr>
              <a:t>Bliss vs Punching In Solutions</a:t>
            </a:r>
          </a:p>
        </p:txBody>
      </p:sp>
      <p:sp>
        <p:nvSpPr>
          <p:cNvPr id="61443" name="Rectangle 3"/>
          <p:cNvSpPr>
            <a:spLocks noGrp="1" noChangeArrowheads="1"/>
          </p:cNvSpPr>
          <p:nvPr>
            <p:ph type="body" idx="4294967295"/>
          </p:nvPr>
        </p:nvSpPr>
        <p:spPr>
          <a:xfrm>
            <a:off x="228600" y="1524000"/>
            <a:ext cx="8686800" cy="5029200"/>
          </a:xfrm>
        </p:spPr>
        <p:txBody>
          <a:bodyPr/>
          <a:lstStyle/>
          <a:p>
            <a:pPr>
              <a:lnSpc>
                <a:spcPct val="80000"/>
              </a:lnSpc>
            </a:pPr>
            <a:r>
              <a:rPr lang="en-US" altLang="en-US" sz="2400" dirty="0" smtClean="0">
                <a:solidFill>
                  <a:srgbClr val="FF6600"/>
                </a:solidFill>
              </a:rPr>
              <a:t>Tell them exactly how to succeed</a:t>
            </a:r>
          </a:p>
          <a:p>
            <a:pPr lvl="1">
              <a:lnSpc>
                <a:spcPct val="80000"/>
              </a:lnSpc>
            </a:pPr>
            <a:r>
              <a:rPr lang="en-US" altLang="en-US" sz="2400" dirty="0" smtClean="0">
                <a:solidFill>
                  <a:srgbClr val="CCFFCC"/>
                </a:solidFill>
              </a:rPr>
              <a:t>Detailed rules</a:t>
            </a:r>
            <a:r>
              <a:rPr lang="en-US" altLang="en-US" sz="2400" dirty="0" smtClean="0"/>
              <a:t> for completion of class (syllabus)</a:t>
            </a:r>
          </a:p>
          <a:p>
            <a:pPr lvl="1">
              <a:lnSpc>
                <a:spcPct val="80000"/>
              </a:lnSpc>
            </a:pPr>
            <a:r>
              <a:rPr lang="en-US" altLang="en-US" sz="2400" dirty="0" smtClean="0">
                <a:solidFill>
                  <a:srgbClr val="CCFFCC"/>
                </a:solidFill>
              </a:rPr>
              <a:t>Assignments with defined success</a:t>
            </a:r>
            <a:r>
              <a:rPr lang="en-US" altLang="en-US" sz="2400" dirty="0" smtClean="0"/>
              <a:t> (think game levels)</a:t>
            </a:r>
          </a:p>
          <a:p>
            <a:pPr lvl="1">
              <a:lnSpc>
                <a:spcPct val="80000"/>
              </a:lnSpc>
            </a:pPr>
            <a:r>
              <a:rPr lang="en-US" altLang="en-US" sz="2400" dirty="0" smtClean="0">
                <a:solidFill>
                  <a:srgbClr val="CCFFCC"/>
                </a:solidFill>
              </a:rPr>
              <a:t>Reference base rules</a:t>
            </a:r>
            <a:r>
              <a:rPr lang="en-US" altLang="en-US" sz="2400" dirty="0" smtClean="0"/>
              <a:t> (e.g. syllabi, final projects, textbooks) constantly in-class</a:t>
            </a:r>
          </a:p>
          <a:p>
            <a:pPr>
              <a:lnSpc>
                <a:spcPct val="80000"/>
              </a:lnSpc>
            </a:pPr>
            <a:r>
              <a:rPr lang="en-US" altLang="en-US" sz="2400" dirty="0" smtClean="0">
                <a:solidFill>
                  <a:srgbClr val="FF6600"/>
                </a:solidFill>
              </a:rPr>
              <a:t>Negotiate</a:t>
            </a:r>
          </a:p>
          <a:p>
            <a:pPr lvl="1">
              <a:lnSpc>
                <a:spcPct val="80000"/>
              </a:lnSpc>
            </a:pPr>
            <a:r>
              <a:rPr lang="en-US" altLang="en-US" sz="2400" dirty="0" smtClean="0">
                <a:solidFill>
                  <a:srgbClr val="CCFFCC"/>
                </a:solidFill>
              </a:rPr>
              <a:t>Negotiation</a:t>
            </a:r>
            <a:r>
              <a:rPr lang="en-US" altLang="en-US" sz="2400" dirty="0" smtClean="0"/>
              <a:t> is not insubordination</a:t>
            </a:r>
          </a:p>
          <a:p>
            <a:pPr lvl="1">
              <a:lnSpc>
                <a:spcPct val="80000"/>
              </a:lnSpc>
            </a:pPr>
            <a:r>
              <a:rPr lang="en-US" altLang="en-US" sz="2400" dirty="0" smtClean="0">
                <a:solidFill>
                  <a:srgbClr val="CCFFCC"/>
                </a:solidFill>
              </a:rPr>
              <a:t>Negotiate</a:t>
            </a:r>
            <a:r>
              <a:rPr lang="en-US" altLang="en-US" sz="2400" dirty="0" smtClean="0"/>
              <a:t> based on your (paternal) rules</a:t>
            </a:r>
          </a:p>
          <a:p>
            <a:pPr>
              <a:lnSpc>
                <a:spcPct val="80000"/>
              </a:lnSpc>
            </a:pPr>
            <a:r>
              <a:rPr lang="en-US" altLang="en-US" sz="2400" dirty="0" smtClean="0">
                <a:solidFill>
                  <a:srgbClr val="FF6600"/>
                </a:solidFill>
              </a:rPr>
              <a:t>Break their work into tiny, progressive steps</a:t>
            </a:r>
          </a:p>
          <a:p>
            <a:pPr lvl="1">
              <a:lnSpc>
                <a:spcPct val="80000"/>
              </a:lnSpc>
            </a:pPr>
            <a:r>
              <a:rPr lang="en-US" altLang="en-US" sz="2400" dirty="0" smtClean="0">
                <a:solidFill>
                  <a:srgbClr val="CCFFCC"/>
                </a:solidFill>
              </a:rPr>
              <a:t>Unbundle</a:t>
            </a:r>
            <a:r>
              <a:rPr lang="en-US" altLang="en-US" sz="2400" dirty="0" smtClean="0"/>
              <a:t> complex tasks</a:t>
            </a:r>
          </a:p>
          <a:p>
            <a:pPr lvl="1">
              <a:lnSpc>
                <a:spcPct val="80000"/>
              </a:lnSpc>
            </a:pPr>
            <a:r>
              <a:rPr lang="en-US" altLang="en-US" sz="2400" dirty="0" smtClean="0">
                <a:solidFill>
                  <a:srgbClr val="CCFFCC"/>
                </a:solidFill>
              </a:rPr>
              <a:t>Reassemble</a:t>
            </a:r>
            <a:r>
              <a:rPr lang="en-US" altLang="en-US" sz="2400" dirty="0" smtClean="0"/>
              <a:t> into small, progressive, tasks</a:t>
            </a:r>
          </a:p>
          <a:p>
            <a:pPr>
              <a:lnSpc>
                <a:spcPct val="80000"/>
              </a:lnSpc>
            </a:pPr>
            <a:r>
              <a:rPr lang="en-US" altLang="en-US" sz="2400" dirty="0" smtClean="0">
                <a:solidFill>
                  <a:srgbClr val="FF6600"/>
                </a:solidFill>
              </a:rPr>
              <a:t>React to “insanely great” ideas</a:t>
            </a:r>
            <a:endParaRPr lang="en-US" altLang="en-US" sz="2900" dirty="0" smtClean="0"/>
          </a:p>
          <a:p>
            <a:pPr lvl="1">
              <a:lnSpc>
                <a:spcPct val="80000"/>
              </a:lnSpc>
            </a:pPr>
            <a:r>
              <a:rPr lang="en-US" altLang="en-US" sz="2400" dirty="0" smtClean="0">
                <a:solidFill>
                  <a:srgbClr val="CCFFCC"/>
                </a:solidFill>
              </a:rPr>
              <a:t>Have them critique</a:t>
            </a:r>
            <a:r>
              <a:rPr lang="en-US" altLang="en-US" sz="2400" dirty="0" smtClean="0"/>
              <a:t> their own ideas, rather than doing it (Socratic method)</a:t>
            </a:r>
          </a:p>
          <a:p>
            <a:pPr lvl="1">
              <a:lnSpc>
                <a:spcPct val="80000"/>
              </a:lnSpc>
            </a:pPr>
            <a:endParaRPr lang="en-US" altLang="en-US" sz="2400" dirty="0" smtClean="0"/>
          </a:p>
        </p:txBody>
      </p:sp>
      <p:pic>
        <p:nvPicPr>
          <p:cNvPr id="61444" name="Picture 7"/>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l="10698" t="2538"/>
          <a:stretch>
            <a:fillRect/>
          </a:stretch>
        </p:blipFill>
        <p:spPr bwMode="auto">
          <a:xfrm>
            <a:off x="8000999" y="161925"/>
            <a:ext cx="962025" cy="115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3436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p:txBody>
          <a:bodyPr/>
          <a:lstStyle/>
          <a:p>
            <a:pPr eaLnBrk="1" hangingPunct="1"/>
            <a:r>
              <a:rPr lang="en-US" altLang="en-US" dirty="0" smtClean="0"/>
              <a:t>Recommended Reading</a:t>
            </a:r>
          </a:p>
        </p:txBody>
      </p:sp>
      <p:pic>
        <p:nvPicPr>
          <p:cNvPr id="67587"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6667" t="13333" r="26666"/>
          <a:stretch>
            <a:fillRect/>
          </a:stretch>
        </p:blipFill>
        <p:spPr bwMode="auto">
          <a:xfrm>
            <a:off x="838200" y="1905000"/>
            <a:ext cx="5667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descr="Creating Pop Cultur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3352800"/>
            <a:ext cx="642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16667" r="20000"/>
          <a:stretch>
            <a:fillRect/>
          </a:stretch>
        </p:blipFill>
        <p:spPr bwMode="auto">
          <a:xfrm>
            <a:off x="838200" y="3352800"/>
            <a:ext cx="585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8">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l="16667" t="13333" r="23334"/>
          <a:stretch>
            <a:fillRect/>
          </a:stretch>
        </p:blipFill>
        <p:spPr bwMode="auto">
          <a:xfrm>
            <a:off x="4419600" y="1905000"/>
            <a:ext cx="60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9"/>
          <p:cNvSpPr txBox="1">
            <a:spLocks noChangeArrowheads="1"/>
          </p:cNvSpPr>
          <p:nvPr/>
        </p:nvSpPr>
        <p:spPr bwMode="auto">
          <a:xfrm>
            <a:off x="1524000" y="1785938"/>
            <a:ext cx="2514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baseline="-25000" dirty="0">
                <a:solidFill>
                  <a:srgbClr val="FF6600"/>
                </a:solidFill>
                <a:latin typeface="Calibri" pitchFamily="34" charset="0"/>
                <a:ea typeface="ＭＳ Ｐゴシック" pitchFamily="34" charset="-128"/>
              </a:rPr>
              <a:t>Not Everyone </a:t>
            </a:r>
            <a:r>
              <a:rPr lang="en-US" altLang="en-US" sz="1800" baseline="-25000" dirty="0" err="1">
                <a:solidFill>
                  <a:srgbClr val="FF6600"/>
                </a:solidFill>
                <a:latin typeface="Calibri" pitchFamily="34" charset="0"/>
                <a:ea typeface="ＭＳ Ｐゴシック" pitchFamily="34" charset="-128"/>
              </a:rPr>
              <a:t>Geta</a:t>
            </a:r>
            <a:r>
              <a:rPr lang="en-US" altLang="en-US" sz="1800" baseline="-25000" dirty="0">
                <a:solidFill>
                  <a:srgbClr val="FF6600"/>
                </a:solidFill>
                <a:latin typeface="Calibri" pitchFamily="34" charset="0"/>
                <a:ea typeface="ＭＳ Ｐゴシック" pitchFamily="34" charset="-128"/>
              </a:rPr>
              <a:t> A Trophy: </a:t>
            </a:r>
            <a:br>
              <a:rPr lang="en-US" altLang="en-US" sz="1800" baseline="-25000" dirty="0">
                <a:solidFill>
                  <a:srgbClr val="FF6600"/>
                </a:solidFill>
                <a:latin typeface="Calibri" pitchFamily="34" charset="0"/>
                <a:ea typeface="ＭＳ Ｐゴシック" pitchFamily="34" charset="-128"/>
              </a:rPr>
            </a:br>
            <a:r>
              <a:rPr lang="en-US" altLang="en-US" sz="1800" baseline="-25000" dirty="0">
                <a:solidFill>
                  <a:srgbClr val="FF6600"/>
                </a:solidFill>
                <a:latin typeface="Calibri" pitchFamily="34" charset="0"/>
                <a:ea typeface="ＭＳ Ｐゴシック" pitchFamily="34" charset="-128"/>
              </a:rPr>
              <a:t>How to Manage Generation Y</a:t>
            </a:r>
            <a:r>
              <a:rPr lang="en-US" altLang="en-US" sz="1800" baseline="-25000" dirty="0">
                <a:solidFill>
                  <a:srgbClr val="FFFFCC"/>
                </a:solidFill>
                <a:latin typeface="Calibri" pitchFamily="34" charset="0"/>
                <a:ea typeface="ＭＳ Ｐゴシック" pitchFamily="34" charset="-128"/>
              </a:rPr>
              <a:t/>
            </a:r>
            <a:br>
              <a:rPr lang="en-US" altLang="en-US" sz="1800" baseline="-25000" dirty="0">
                <a:solidFill>
                  <a:srgbClr val="FFFFCC"/>
                </a:solidFill>
                <a:latin typeface="Calibri" pitchFamily="34" charset="0"/>
                <a:ea typeface="ＭＳ Ｐゴシック" pitchFamily="34" charset="-128"/>
              </a:rPr>
            </a:br>
            <a:r>
              <a:rPr lang="en-US" altLang="en-US" sz="1800" baseline="-25000" dirty="0">
                <a:solidFill>
                  <a:srgbClr val="FFFFCC"/>
                </a:solidFill>
                <a:latin typeface="Calibri" pitchFamily="34" charset="0"/>
                <a:ea typeface="ＭＳ Ｐゴシック" pitchFamily="34" charset="-128"/>
              </a:rPr>
              <a:t>by Bruce </a:t>
            </a:r>
            <a:r>
              <a:rPr lang="en-US" altLang="en-US" sz="1800" baseline="-25000" dirty="0" err="1">
                <a:solidFill>
                  <a:srgbClr val="FFFFCC"/>
                </a:solidFill>
                <a:latin typeface="Calibri" pitchFamily="34" charset="0"/>
                <a:ea typeface="ＭＳ Ｐゴシック" pitchFamily="34" charset="-128"/>
              </a:rPr>
              <a:t>Tulgan</a:t>
            </a:r>
            <a:r>
              <a:rPr lang="en-US" altLang="en-US" sz="1800" baseline="-25000" dirty="0">
                <a:solidFill>
                  <a:srgbClr val="FFFFCC"/>
                </a:solidFill>
                <a:latin typeface="Calibri" pitchFamily="34" charset="0"/>
                <a:ea typeface="ＭＳ Ｐゴシック" pitchFamily="34" charset="-128"/>
              </a:rPr>
              <a:t> (2009, Wiley)</a:t>
            </a:r>
            <a:br>
              <a:rPr lang="en-US" altLang="en-US" sz="1800" baseline="-25000" dirty="0">
                <a:solidFill>
                  <a:srgbClr val="FFFFCC"/>
                </a:solidFill>
                <a:latin typeface="Calibri" pitchFamily="34" charset="0"/>
                <a:ea typeface="ＭＳ Ｐゴシック" pitchFamily="34" charset="-128"/>
              </a:rPr>
            </a:br>
            <a:r>
              <a:rPr lang="en-US" altLang="en-US" sz="1800" baseline="-25000" dirty="0">
                <a:solidFill>
                  <a:srgbClr val="FFFFCC"/>
                </a:solidFill>
                <a:latin typeface="Calibri" pitchFamily="34" charset="0"/>
                <a:ea typeface="ＭＳ Ｐゴシック" pitchFamily="34" charset="-128"/>
              </a:rPr>
              <a:t>ISBN: 978-0-470-25626-8</a:t>
            </a:r>
          </a:p>
        </p:txBody>
      </p:sp>
      <p:sp>
        <p:nvSpPr>
          <p:cNvPr id="67592" name="Text Box 10"/>
          <p:cNvSpPr txBox="1">
            <a:spLocks noChangeArrowheads="1"/>
          </p:cNvSpPr>
          <p:nvPr/>
        </p:nvSpPr>
        <p:spPr bwMode="auto">
          <a:xfrm>
            <a:off x="1524000" y="3292475"/>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baseline="-25000">
                <a:solidFill>
                  <a:srgbClr val="FF6600"/>
                </a:solidFill>
                <a:latin typeface="Calibri" pitchFamily="34" charset="0"/>
                <a:ea typeface="ＭＳ Ｐゴシック" pitchFamily="34" charset="-128"/>
              </a:rPr>
              <a:t>Millennials Incorporated</a:t>
            </a:r>
            <a:br>
              <a:rPr lang="en-US" altLang="en-US" sz="1800" baseline="-25000">
                <a:solidFill>
                  <a:srgbClr val="FF6600"/>
                </a:solidFill>
                <a:latin typeface="Calibri" pitchFamily="34" charset="0"/>
                <a:ea typeface="ＭＳ Ｐゴシック" pitchFamily="34" charset="-128"/>
              </a:rPr>
            </a:br>
            <a:r>
              <a:rPr lang="en-US" altLang="en-US" sz="1800" baseline="-25000">
                <a:solidFill>
                  <a:srgbClr val="FFFFCC"/>
                </a:solidFill>
                <a:latin typeface="Calibri" pitchFamily="34" charset="0"/>
                <a:ea typeface="ＭＳ Ｐゴシック" pitchFamily="34" charset="-128"/>
              </a:rPr>
              <a:t>by Lisa Orrell (2008, Wyatt-MacKenzie) ISBN: 978-1-932279-82-5</a:t>
            </a:r>
            <a:br>
              <a:rPr lang="en-US" altLang="en-US" sz="1800" baseline="-25000">
                <a:solidFill>
                  <a:srgbClr val="FFFFCC"/>
                </a:solidFill>
                <a:latin typeface="Calibri" pitchFamily="34" charset="0"/>
                <a:ea typeface="ＭＳ Ｐゴシック" pitchFamily="34" charset="-128"/>
              </a:rPr>
            </a:br>
            <a:endParaRPr lang="en-US" altLang="en-US" sz="1800" baseline="-25000">
              <a:solidFill>
                <a:srgbClr val="FFFFCC"/>
              </a:solidFill>
              <a:latin typeface="Calibri" pitchFamily="34" charset="0"/>
              <a:ea typeface="ＭＳ Ｐゴシック" pitchFamily="34" charset="-128"/>
            </a:endParaRPr>
          </a:p>
        </p:txBody>
      </p:sp>
      <p:sp>
        <p:nvSpPr>
          <p:cNvPr id="67593" name="Rectangle 11"/>
          <p:cNvSpPr>
            <a:spLocks noChangeArrowheads="1"/>
          </p:cNvSpPr>
          <p:nvPr/>
        </p:nvSpPr>
        <p:spPr bwMode="auto">
          <a:xfrm>
            <a:off x="5105400" y="1828800"/>
            <a:ext cx="2590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80000"/>
              </a:lnSpc>
              <a:buFontTx/>
              <a:buNone/>
            </a:pPr>
            <a:r>
              <a:rPr lang="en-US" altLang="en-US" sz="1800" baseline="-25000">
                <a:solidFill>
                  <a:srgbClr val="FF6600"/>
                </a:solidFill>
                <a:latin typeface="Calibri" pitchFamily="34" charset="0"/>
                <a:ea typeface="ＭＳ Ｐゴシック" pitchFamily="34" charset="-128"/>
              </a:rPr>
              <a:t>Millennial Makeover: MySpace, YouTube &amp; The Future of American Politics</a:t>
            </a:r>
            <a:r>
              <a:rPr lang="en-US" altLang="en-US" sz="1800" baseline="-25000">
                <a:solidFill>
                  <a:srgbClr val="FFFFCC"/>
                </a:solidFill>
                <a:latin typeface="Calibri" pitchFamily="34" charset="0"/>
                <a:ea typeface="ＭＳ Ｐゴシック" pitchFamily="34" charset="-128"/>
              </a:rPr>
              <a:t> by Morley Winograd, (2008, Rutgers) ISBN: 0-8135-4301-0</a:t>
            </a:r>
          </a:p>
        </p:txBody>
      </p:sp>
      <p:sp>
        <p:nvSpPr>
          <p:cNvPr id="67594" name="Rectangle 13"/>
          <p:cNvSpPr>
            <a:spLocks noChangeArrowheads="1"/>
          </p:cNvSpPr>
          <p:nvPr/>
        </p:nvSpPr>
        <p:spPr bwMode="auto">
          <a:xfrm>
            <a:off x="5105400" y="3429000"/>
            <a:ext cx="2895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80000"/>
              </a:lnSpc>
              <a:buFontTx/>
              <a:buNone/>
            </a:pPr>
            <a:r>
              <a:rPr lang="en-US" altLang="en-US" sz="1800" baseline="-25000" dirty="0">
                <a:solidFill>
                  <a:srgbClr val="FF6600"/>
                </a:solidFill>
                <a:latin typeface="Calibri" pitchFamily="34" charset="0"/>
                <a:ea typeface="ＭＳ Ｐゴシック" pitchFamily="34" charset="-128"/>
              </a:rPr>
              <a:t>Millennials and the Pop Culture by Pete Markiewicz</a:t>
            </a:r>
            <a:r>
              <a:rPr lang="en-US" altLang="en-US" sz="1800" baseline="-25000" dirty="0">
                <a:solidFill>
                  <a:srgbClr val="FFFFCC"/>
                </a:solidFill>
                <a:latin typeface="Calibri" pitchFamily="34" charset="0"/>
                <a:ea typeface="ＭＳ Ｐゴシック" pitchFamily="34" charset="-128"/>
              </a:rPr>
              <a:t>, (2005, </a:t>
            </a:r>
            <a:r>
              <a:rPr lang="en-US" altLang="en-US" sz="1800" baseline="-25000" dirty="0" err="1">
                <a:solidFill>
                  <a:srgbClr val="FFFFCC"/>
                </a:solidFill>
                <a:latin typeface="Calibri" pitchFamily="34" charset="0"/>
                <a:ea typeface="ＭＳ Ｐゴシック" pitchFamily="34" charset="-128"/>
              </a:rPr>
              <a:t>Lifecourse</a:t>
            </a:r>
            <a:r>
              <a:rPr lang="en-US" altLang="en-US" sz="1800" baseline="-25000" dirty="0">
                <a:solidFill>
                  <a:srgbClr val="FFFFCC"/>
                </a:solidFill>
                <a:latin typeface="Calibri" pitchFamily="34" charset="0"/>
                <a:ea typeface="ＭＳ Ｐゴシック" pitchFamily="34" charset="-128"/>
              </a:rPr>
              <a:t>) </a:t>
            </a:r>
            <a:br>
              <a:rPr lang="en-US" altLang="en-US" sz="1800" baseline="-25000" dirty="0">
                <a:solidFill>
                  <a:srgbClr val="FFFFCC"/>
                </a:solidFill>
                <a:latin typeface="Calibri" pitchFamily="34" charset="0"/>
                <a:ea typeface="ＭＳ Ｐゴシック" pitchFamily="34" charset="-128"/>
              </a:rPr>
            </a:br>
            <a:r>
              <a:rPr lang="en-US" altLang="en-US" sz="1800" baseline="-25000" dirty="0">
                <a:latin typeface="Calibri" pitchFamily="34" charset="0"/>
                <a:ea typeface="ＭＳ Ｐゴシック" pitchFamily="34" charset="-128"/>
              </a:rPr>
              <a:t>http://lifecourse.com/store/books.html</a:t>
            </a:r>
          </a:p>
        </p:txBody>
      </p:sp>
      <p:pic>
        <p:nvPicPr>
          <p:cNvPr id="67595" name="Picture 19"/>
          <p:cNvPicPr>
            <a:picLocks noChangeAspect="1" noChangeArrowheads="1"/>
          </p:cNvPicPr>
          <p:nvPr/>
        </p:nvPicPr>
        <p:blipFill>
          <a:blip r:embed="rId10">
            <a:extLst>
              <a:ext uri="{28A0092B-C50C-407E-A947-70E740481C1C}">
                <a14:useLocalDpi xmlns:a14="http://schemas.microsoft.com/office/drawing/2010/main" val="0"/>
              </a:ext>
            </a:extLst>
          </a:blip>
          <a:srcRect l="7100" t="3999" r="7692" b="20000"/>
          <a:stretch>
            <a:fillRect/>
          </a:stretch>
        </p:blipFill>
        <p:spPr bwMode="auto">
          <a:xfrm>
            <a:off x="838200" y="4724400"/>
            <a:ext cx="60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21"/>
          <p:cNvPicPr>
            <a:picLocks noChangeAspect="1" noChangeArrowheads="1"/>
          </p:cNvPicPr>
          <p:nvPr/>
        </p:nvPicPr>
        <p:blipFill>
          <a:blip r:embed="rId11">
            <a:extLst>
              <a:ext uri="{28A0092B-C50C-407E-A947-70E740481C1C}">
                <a14:useLocalDpi xmlns:a14="http://schemas.microsoft.com/office/drawing/2010/main" val="0"/>
              </a:ext>
            </a:extLst>
          </a:blip>
          <a:srcRect l="5904" t="4167" r="5534" b="20833"/>
          <a:stretch>
            <a:fillRect/>
          </a:stretch>
        </p:blipFill>
        <p:spPr bwMode="auto">
          <a:xfrm>
            <a:off x="4419600" y="4724400"/>
            <a:ext cx="63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Rectangle 16"/>
          <p:cNvSpPr>
            <a:spLocks noChangeArrowheads="1"/>
          </p:cNvSpPr>
          <p:nvPr/>
        </p:nvSpPr>
        <p:spPr bwMode="auto">
          <a:xfrm>
            <a:off x="5181600" y="4648200"/>
            <a:ext cx="2667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baseline="-25000">
                <a:solidFill>
                  <a:srgbClr val="FF6600"/>
                </a:solidFill>
                <a:latin typeface="Calibri" pitchFamily="34" charset="0"/>
                <a:ea typeface="ＭＳ Ｐゴシック" pitchFamily="34" charset="-128"/>
              </a:rPr>
              <a:t>Millennials Rising: The Next Great Generation</a:t>
            </a:r>
            <a:r>
              <a:rPr lang="en-US" altLang="en-US" sz="1800" baseline="-25000">
                <a:latin typeface="Calibri" pitchFamily="34" charset="0"/>
                <a:ea typeface="ＭＳ Ｐゴシック" pitchFamily="34" charset="-128"/>
              </a:rPr>
              <a:t> </a:t>
            </a:r>
            <a:br>
              <a:rPr lang="en-US" altLang="en-US" sz="1800" baseline="-25000">
                <a:latin typeface="Calibri" pitchFamily="34" charset="0"/>
                <a:ea typeface="ＭＳ Ｐゴシック" pitchFamily="34" charset="-128"/>
              </a:rPr>
            </a:br>
            <a:r>
              <a:rPr lang="en-US" altLang="en-US" sz="1800" baseline="-25000">
                <a:solidFill>
                  <a:srgbClr val="FFFFCC"/>
                </a:solidFill>
                <a:latin typeface="Calibri" pitchFamily="34" charset="0"/>
                <a:ea typeface="ＭＳ Ｐゴシック" pitchFamily="34" charset="-128"/>
              </a:rPr>
              <a:t>(2000, Vintage), ISBN: 037570719-0</a:t>
            </a:r>
          </a:p>
        </p:txBody>
      </p:sp>
      <p:sp>
        <p:nvSpPr>
          <p:cNvPr id="67598" name="Rectangle 16"/>
          <p:cNvSpPr>
            <a:spLocks noChangeArrowheads="1"/>
          </p:cNvSpPr>
          <p:nvPr/>
        </p:nvSpPr>
        <p:spPr bwMode="auto">
          <a:xfrm>
            <a:off x="1600200" y="4749800"/>
            <a:ext cx="259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a:spcBef>
                <a:spcPct val="0"/>
              </a:spcBef>
              <a:buFontTx/>
              <a:buNone/>
            </a:pPr>
            <a:r>
              <a:rPr lang="en-US" altLang="en-US" sz="1000">
                <a:solidFill>
                  <a:srgbClr val="FF6600"/>
                </a:solidFill>
              </a:rPr>
              <a:t>Generations: A History of America’s</a:t>
            </a:r>
          </a:p>
          <a:p>
            <a:pPr>
              <a:spcBef>
                <a:spcPct val="0"/>
              </a:spcBef>
              <a:buFontTx/>
              <a:buNone/>
            </a:pPr>
            <a:r>
              <a:rPr lang="en-US" altLang="en-US" sz="1000">
                <a:solidFill>
                  <a:srgbClr val="FF6600"/>
                </a:solidFill>
              </a:rPr>
              <a:t>Future 1594 to 2069</a:t>
            </a:r>
            <a:r>
              <a:rPr lang="en-US" altLang="en-US" sz="1000"/>
              <a:t> by William Strauss</a:t>
            </a:r>
          </a:p>
          <a:p>
            <a:pPr>
              <a:spcBef>
                <a:spcPct val="0"/>
              </a:spcBef>
              <a:buFontTx/>
              <a:buNone/>
            </a:pPr>
            <a:r>
              <a:rPr lang="en-US" altLang="en-US" sz="1000"/>
              <a:t>&amp; Neil Howe </a:t>
            </a:r>
            <a:r>
              <a:rPr lang="en-US" altLang="en-US" sz="1000">
                <a:solidFill>
                  <a:srgbClr val="FFFFCC"/>
                </a:solidFill>
              </a:rPr>
              <a:t>(1992, Harper)</a:t>
            </a:r>
          </a:p>
          <a:p>
            <a:pPr>
              <a:spcBef>
                <a:spcPct val="0"/>
              </a:spcBef>
              <a:buFontTx/>
              <a:buNone/>
            </a:pPr>
            <a:r>
              <a:rPr lang="en-US" altLang="en-US" sz="1000">
                <a:solidFill>
                  <a:srgbClr val="FFFFCC"/>
                </a:solidFill>
              </a:rPr>
              <a:t>ISBN: 0688119123</a:t>
            </a:r>
            <a:r>
              <a:rPr lang="en-US" altLang="en-US" sz="1000"/>
              <a:t> </a:t>
            </a:r>
          </a:p>
        </p:txBody>
      </p:sp>
    </p:spTree>
    <p:extLst>
      <p:ext uri="{BB962C8B-B14F-4D97-AF65-F5344CB8AC3E}">
        <p14:creationId xmlns:p14="http://schemas.microsoft.com/office/powerpoint/2010/main" val="10592296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117056"/>
            <a:ext cx="6629400" cy="1766637"/>
          </a:xfrm>
          <a:prstGeom prst="rect">
            <a:avLst/>
          </a:prstGeom>
          <a:noFill/>
        </p:spPr>
        <p:txBody>
          <a:bodyPr wrap="square" rtlCol="0">
            <a:spAutoFit/>
          </a:bodyPr>
          <a:lstStyle/>
          <a:p>
            <a:pPr algn="ctr">
              <a:buNone/>
            </a:pPr>
            <a:r>
              <a:rPr lang="en-US" dirty="0" smtClean="0">
                <a:solidFill>
                  <a:srgbClr val="FF6600"/>
                </a:solidFill>
                <a:latin typeface="+mj-lt"/>
              </a:rPr>
              <a:t>Several Hundred </a:t>
            </a:r>
          </a:p>
          <a:p>
            <a:pPr algn="ctr">
              <a:buNone/>
            </a:pPr>
            <a:r>
              <a:rPr lang="en-US" dirty="0" smtClean="0">
                <a:solidFill>
                  <a:srgbClr val="FF6600"/>
                </a:solidFill>
                <a:latin typeface="+mj-lt"/>
              </a:rPr>
              <a:t>Additional Slides</a:t>
            </a:r>
          </a:p>
          <a:p>
            <a:pPr algn="ctr">
              <a:buNone/>
            </a:pPr>
            <a:r>
              <a:rPr lang="en-US" dirty="0" smtClean="0">
                <a:solidFill>
                  <a:srgbClr val="FF6600"/>
                </a:solidFill>
                <a:latin typeface="+mj-lt"/>
              </a:rPr>
              <a:t>Upon Request</a:t>
            </a:r>
            <a:endParaRPr lang="en-US" dirty="0">
              <a:solidFill>
                <a:srgbClr val="FF6600"/>
              </a:solidFill>
              <a:latin typeface="+mj-lt"/>
            </a:endParaRPr>
          </a:p>
        </p:txBody>
      </p:sp>
      <p:sp>
        <p:nvSpPr>
          <p:cNvPr id="3" name="TextBox 2"/>
          <p:cNvSpPr txBox="1"/>
          <p:nvPr/>
        </p:nvSpPr>
        <p:spPr>
          <a:xfrm>
            <a:off x="6011041" y="6315135"/>
            <a:ext cx="2961067" cy="400110"/>
          </a:xfrm>
          <a:prstGeom prst="rect">
            <a:avLst/>
          </a:prstGeom>
          <a:noFill/>
        </p:spPr>
        <p:txBody>
          <a:bodyPr wrap="none" rtlCol="0">
            <a:spAutoFit/>
          </a:bodyPr>
          <a:lstStyle/>
          <a:p>
            <a:pPr algn="r">
              <a:buNone/>
            </a:pPr>
            <a:r>
              <a:rPr lang="en-US" sz="2000" dirty="0" smtClean="0"/>
              <a:t>…Thanks for listening!</a:t>
            </a:r>
            <a:endParaRPr lang="en-US" sz="2000" dirty="0"/>
          </a:p>
        </p:txBody>
      </p:sp>
    </p:spTree>
    <p:extLst>
      <p:ext uri="{BB962C8B-B14F-4D97-AF65-F5344CB8AC3E}">
        <p14:creationId xmlns:p14="http://schemas.microsoft.com/office/powerpoint/2010/main" val="19702596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Appendix 1: Generational Mood</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5667416"/>
              </p:ext>
            </p:extLst>
          </p:nvPr>
        </p:nvGraphicFramePr>
        <p:xfrm>
          <a:off x="304800" y="2133600"/>
          <a:ext cx="8610600" cy="1752600"/>
        </p:xfrm>
        <a:graphic>
          <a:graphicData uri="http://schemas.openxmlformats.org/drawingml/2006/table">
            <a:tbl>
              <a:tblPr firstRow="1" bandRow="1">
                <a:tableStyleId>{5C22544A-7EE6-4342-B048-85BDC9FD1C3A}</a:tableStyleId>
              </a:tblPr>
              <a:tblGrid>
                <a:gridCol w="1722120"/>
                <a:gridCol w="1722120"/>
                <a:gridCol w="1722120"/>
                <a:gridCol w="1722120"/>
                <a:gridCol w="1722120"/>
              </a:tblGrid>
              <a:tr h="370840">
                <a:tc>
                  <a:txBody>
                    <a:bodyPr/>
                    <a:lstStyle/>
                    <a:p>
                      <a:endParaRPr lang="en-US" dirty="0"/>
                    </a:p>
                  </a:txBody>
                  <a:tcPr/>
                </a:tc>
                <a:tc>
                  <a:txBody>
                    <a:bodyPr/>
                    <a:lstStyle/>
                    <a:p>
                      <a:r>
                        <a:rPr lang="en-US" dirty="0" smtClean="0"/>
                        <a:t>Boomer</a:t>
                      </a:r>
                      <a:endParaRPr lang="en-US" dirty="0"/>
                    </a:p>
                  </a:txBody>
                  <a:tcPr/>
                </a:tc>
                <a:tc>
                  <a:txBody>
                    <a:bodyPr/>
                    <a:lstStyle/>
                    <a:p>
                      <a:r>
                        <a:rPr lang="en-US" dirty="0" smtClean="0"/>
                        <a:t>Xer</a:t>
                      </a:r>
                      <a:endParaRPr lang="en-US" dirty="0"/>
                    </a:p>
                  </a:txBody>
                  <a:tcPr/>
                </a:tc>
                <a:tc>
                  <a:txBody>
                    <a:bodyPr/>
                    <a:lstStyle/>
                    <a:p>
                      <a:r>
                        <a:rPr lang="en-US" dirty="0" smtClean="0"/>
                        <a:t>Millennial</a:t>
                      </a:r>
                      <a:endParaRPr lang="en-US" dirty="0"/>
                    </a:p>
                  </a:txBody>
                  <a:tcPr/>
                </a:tc>
                <a:tc>
                  <a:txBody>
                    <a:bodyPr/>
                    <a:lstStyle/>
                    <a:p>
                      <a:r>
                        <a:rPr lang="en-US" dirty="0" smtClean="0"/>
                        <a:t>Plural</a:t>
                      </a:r>
                      <a:endParaRPr lang="en-US" dirty="0"/>
                    </a:p>
                  </a:txBody>
                  <a:tcPr/>
                </a:tc>
              </a:tr>
              <a:tr h="370840">
                <a:tc>
                  <a:txBody>
                    <a:bodyPr/>
                    <a:lstStyle/>
                    <a:p>
                      <a:r>
                        <a:rPr lang="en-US" dirty="0" smtClean="0"/>
                        <a:t>Archetype</a:t>
                      </a:r>
                      <a:endParaRPr lang="en-US" dirty="0"/>
                    </a:p>
                  </a:txBody>
                  <a:tcPr/>
                </a:tc>
                <a:tc>
                  <a:txBody>
                    <a:bodyPr/>
                    <a:lstStyle/>
                    <a:p>
                      <a:r>
                        <a:rPr lang="en-US" dirty="0" smtClean="0"/>
                        <a:t>Prophet</a:t>
                      </a:r>
                      <a:endParaRPr lang="en-US" dirty="0"/>
                    </a:p>
                  </a:txBody>
                  <a:tcPr/>
                </a:tc>
                <a:tc>
                  <a:txBody>
                    <a:bodyPr/>
                    <a:lstStyle/>
                    <a:p>
                      <a:r>
                        <a:rPr lang="en-US" dirty="0" smtClean="0"/>
                        <a:t>Nomad</a:t>
                      </a:r>
                      <a:endParaRPr lang="en-US" dirty="0"/>
                    </a:p>
                  </a:txBody>
                  <a:tcPr/>
                </a:tc>
                <a:tc>
                  <a:txBody>
                    <a:bodyPr/>
                    <a:lstStyle/>
                    <a:p>
                      <a:r>
                        <a:rPr lang="en-US" dirty="0" smtClean="0"/>
                        <a:t>Hero</a:t>
                      </a:r>
                      <a:endParaRPr lang="en-US" dirty="0"/>
                    </a:p>
                  </a:txBody>
                  <a:tcPr/>
                </a:tc>
                <a:tc>
                  <a:txBody>
                    <a:bodyPr/>
                    <a:lstStyle/>
                    <a:p>
                      <a:r>
                        <a:rPr lang="en-US" dirty="0" smtClean="0"/>
                        <a:t>Adaptive</a:t>
                      </a:r>
                      <a:endParaRPr lang="en-US" dirty="0"/>
                    </a:p>
                  </a:txBody>
                  <a:tcPr/>
                </a:tc>
              </a:tr>
              <a:tr h="370840">
                <a:tc>
                  <a:txBody>
                    <a:bodyPr/>
                    <a:lstStyle/>
                    <a:p>
                      <a:r>
                        <a:rPr lang="en-US" dirty="0" smtClean="0"/>
                        <a:t>Technology</a:t>
                      </a:r>
                      <a:endParaRPr lang="en-US" dirty="0"/>
                    </a:p>
                  </a:txBody>
                  <a:tcPr/>
                </a:tc>
                <a:tc>
                  <a:txBody>
                    <a:bodyPr/>
                    <a:lstStyle/>
                    <a:p>
                      <a:r>
                        <a:rPr lang="en-US" dirty="0" smtClean="0"/>
                        <a:t>Reject, create</a:t>
                      </a:r>
                      <a:endParaRPr lang="en-US" dirty="0"/>
                    </a:p>
                  </a:txBody>
                  <a:tcPr/>
                </a:tc>
                <a:tc>
                  <a:txBody>
                    <a:bodyPr/>
                    <a:lstStyle/>
                    <a:p>
                      <a:r>
                        <a:rPr lang="en-US" dirty="0" smtClean="0"/>
                        <a:t>Explore</a:t>
                      </a:r>
                      <a:endParaRPr lang="en-US" dirty="0"/>
                    </a:p>
                  </a:txBody>
                  <a:tcPr/>
                </a:tc>
                <a:tc>
                  <a:txBody>
                    <a:bodyPr/>
                    <a:lstStyle/>
                    <a:p>
                      <a:r>
                        <a:rPr lang="en-US" dirty="0" smtClean="0"/>
                        <a:t>Embrace</a:t>
                      </a:r>
                      <a:endParaRPr lang="en-US" dirty="0"/>
                    </a:p>
                  </a:txBody>
                  <a:tcPr/>
                </a:tc>
                <a:tc>
                  <a:txBody>
                    <a:bodyPr/>
                    <a:lstStyle/>
                    <a:p>
                      <a:r>
                        <a:rPr lang="en-US" dirty="0" smtClean="0"/>
                        <a:t>Cocooned, stifled</a:t>
                      </a:r>
                      <a:endParaRPr lang="en-US" dirty="0"/>
                    </a:p>
                  </a:txBody>
                  <a:tcPr/>
                </a:tc>
              </a:tr>
              <a:tr h="370840">
                <a:tc>
                  <a:txBody>
                    <a:bodyPr/>
                    <a:lstStyle/>
                    <a:p>
                      <a:r>
                        <a:rPr lang="en-US" dirty="0" smtClean="0"/>
                        <a:t>Reality</a:t>
                      </a:r>
                      <a:endParaRPr lang="en-US" dirty="0"/>
                    </a:p>
                  </a:txBody>
                  <a:tcPr/>
                </a:tc>
                <a:tc>
                  <a:txBody>
                    <a:bodyPr/>
                    <a:lstStyle/>
                    <a:p>
                      <a:r>
                        <a:rPr lang="en-US" dirty="0" smtClean="0"/>
                        <a:t>Natural</a:t>
                      </a:r>
                      <a:endParaRPr lang="en-US" dirty="0"/>
                    </a:p>
                  </a:txBody>
                  <a:tcPr/>
                </a:tc>
                <a:tc>
                  <a:txBody>
                    <a:bodyPr/>
                    <a:lstStyle/>
                    <a:p>
                      <a:r>
                        <a:rPr lang="en-US" dirty="0" smtClean="0"/>
                        <a:t>Authentic</a:t>
                      </a:r>
                      <a:endParaRPr lang="en-US" dirty="0"/>
                    </a:p>
                  </a:txBody>
                  <a:tcPr/>
                </a:tc>
                <a:tc>
                  <a:txBody>
                    <a:bodyPr/>
                    <a:lstStyle/>
                    <a:p>
                      <a:r>
                        <a:rPr lang="en-US" dirty="0" smtClean="0"/>
                        <a:t>Connected</a:t>
                      </a:r>
                      <a:endParaRPr lang="en-US" dirty="0"/>
                    </a:p>
                  </a:txBody>
                  <a:tcPr/>
                </a:tc>
                <a:tc>
                  <a:txBody>
                    <a:bodyPr/>
                    <a:lstStyle/>
                    <a:p>
                      <a:r>
                        <a:rPr lang="en-US" dirty="0" smtClean="0"/>
                        <a:t>Virtualized</a:t>
                      </a:r>
                      <a:endParaRPr lang="en-US" dirty="0"/>
                    </a:p>
                  </a:txBody>
                  <a:tcPr/>
                </a:tc>
              </a:tr>
            </a:tbl>
          </a:graphicData>
        </a:graphic>
      </p:graphicFrame>
    </p:spTree>
    <p:extLst>
      <p:ext uri="{BB962C8B-B14F-4D97-AF65-F5344CB8AC3E}">
        <p14:creationId xmlns:p14="http://schemas.microsoft.com/office/powerpoint/2010/main" val="145336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66303654"/>
              </p:ext>
            </p:extLst>
          </p:nvPr>
        </p:nvGraphicFramePr>
        <p:xfrm>
          <a:off x="304800" y="1600200"/>
          <a:ext cx="8610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sz="3200" dirty="0" smtClean="0"/>
              <a:t>Fertility = Economy = Generations</a:t>
            </a:r>
            <a:endParaRPr lang="en-US" sz="3200" dirty="0"/>
          </a:p>
        </p:txBody>
      </p:sp>
      <p:sp>
        <p:nvSpPr>
          <p:cNvPr id="11" name="TextBox 10"/>
          <p:cNvSpPr txBox="1"/>
          <p:nvPr/>
        </p:nvSpPr>
        <p:spPr>
          <a:xfrm>
            <a:off x="6248400" y="3472190"/>
            <a:ext cx="984565" cy="261610"/>
          </a:xfrm>
          <a:prstGeom prst="rect">
            <a:avLst/>
          </a:prstGeom>
          <a:noFill/>
        </p:spPr>
        <p:txBody>
          <a:bodyPr wrap="none" rtlCol="0">
            <a:spAutoFit/>
          </a:bodyPr>
          <a:lstStyle/>
          <a:p>
            <a:pPr>
              <a:buNone/>
            </a:pPr>
            <a:r>
              <a:rPr lang="en-US" sz="1100" b="0" dirty="0" smtClean="0">
                <a:solidFill>
                  <a:srgbClr val="CCFFCC"/>
                </a:solidFill>
              </a:rPr>
              <a:t>Echo Booms</a:t>
            </a:r>
            <a:endParaRPr lang="en-US" sz="1100" b="0" dirty="0">
              <a:solidFill>
                <a:srgbClr val="CCFFCC"/>
              </a:solidFill>
            </a:endParaRPr>
          </a:p>
        </p:txBody>
      </p:sp>
      <p:sp>
        <p:nvSpPr>
          <p:cNvPr id="12" name="TextBox 11"/>
          <p:cNvSpPr txBox="1"/>
          <p:nvPr/>
        </p:nvSpPr>
        <p:spPr>
          <a:xfrm>
            <a:off x="3810000" y="2352675"/>
            <a:ext cx="914033" cy="261610"/>
          </a:xfrm>
          <a:prstGeom prst="rect">
            <a:avLst/>
          </a:prstGeom>
          <a:noFill/>
        </p:spPr>
        <p:txBody>
          <a:bodyPr wrap="none" rtlCol="0">
            <a:spAutoFit/>
          </a:bodyPr>
          <a:lstStyle/>
          <a:p>
            <a:pPr>
              <a:buNone/>
            </a:pPr>
            <a:r>
              <a:rPr lang="en-US" sz="1100" b="0" dirty="0" smtClean="0">
                <a:solidFill>
                  <a:srgbClr val="CCFFCC"/>
                </a:solidFill>
              </a:rPr>
              <a:t>Baby Boom</a:t>
            </a:r>
            <a:endParaRPr lang="en-US" sz="1100" b="0" dirty="0">
              <a:solidFill>
                <a:srgbClr val="CCFFCC"/>
              </a:solidFill>
            </a:endParaRPr>
          </a:p>
        </p:txBody>
      </p:sp>
      <p:sp>
        <p:nvSpPr>
          <p:cNvPr id="13" name="TextBox 12"/>
          <p:cNvSpPr txBox="1"/>
          <p:nvPr/>
        </p:nvSpPr>
        <p:spPr>
          <a:xfrm>
            <a:off x="5060139" y="2938790"/>
            <a:ext cx="1035861" cy="261610"/>
          </a:xfrm>
          <a:prstGeom prst="rect">
            <a:avLst/>
          </a:prstGeom>
          <a:noFill/>
        </p:spPr>
        <p:txBody>
          <a:bodyPr wrap="none" rtlCol="0">
            <a:spAutoFit/>
          </a:bodyPr>
          <a:lstStyle/>
          <a:p>
            <a:pPr>
              <a:buNone/>
            </a:pPr>
            <a:r>
              <a:rPr lang="en-US" sz="1100" b="0" dirty="0" smtClean="0">
                <a:solidFill>
                  <a:srgbClr val="CCFFCC"/>
                </a:solidFill>
              </a:rPr>
              <a:t>Baby “Bust” II</a:t>
            </a:r>
            <a:endParaRPr lang="en-US" sz="1100" b="0" dirty="0">
              <a:solidFill>
                <a:srgbClr val="CCFFCC"/>
              </a:solidFill>
            </a:endParaRPr>
          </a:p>
        </p:txBody>
      </p:sp>
      <p:sp>
        <p:nvSpPr>
          <p:cNvPr id="14" name="TextBox 13"/>
          <p:cNvSpPr txBox="1"/>
          <p:nvPr/>
        </p:nvSpPr>
        <p:spPr>
          <a:xfrm>
            <a:off x="2193361" y="2825353"/>
            <a:ext cx="1035861" cy="261610"/>
          </a:xfrm>
          <a:prstGeom prst="rect">
            <a:avLst/>
          </a:prstGeom>
          <a:noFill/>
        </p:spPr>
        <p:txBody>
          <a:bodyPr wrap="none" rtlCol="0">
            <a:spAutoFit/>
          </a:bodyPr>
          <a:lstStyle/>
          <a:p>
            <a:pPr>
              <a:buNone/>
            </a:pPr>
            <a:r>
              <a:rPr lang="en-US" sz="1100" b="0" dirty="0" smtClean="0">
                <a:solidFill>
                  <a:srgbClr val="CCFFCC"/>
                </a:solidFill>
              </a:rPr>
              <a:t>Baby “Bust” II</a:t>
            </a:r>
            <a:endParaRPr lang="en-US" sz="1100" b="0" dirty="0">
              <a:solidFill>
                <a:srgbClr val="CCFFCC"/>
              </a:solidFill>
            </a:endParaRPr>
          </a:p>
        </p:txBody>
      </p:sp>
      <p:sp>
        <p:nvSpPr>
          <p:cNvPr id="16" name="TextBox 15"/>
          <p:cNvSpPr txBox="1"/>
          <p:nvPr/>
        </p:nvSpPr>
        <p:spPr>
          <a:xfrm>
            <a:off x="7287096" y="2723787"/>
            <a:ext cx="1253869" cy="464743"/>
          </a:xfrm>
          <a:prstGeom prst="rect">
            <a:avLst/>
          </a:prstGeom>
          <a:noFill/>
        </p:spPr>
        <p:txBody>
          <a:bodyPr wrap="none" rtlCol="0">
            <a:spAutoFit/>
          </a:bodyPr>
          <a:lstStyle/>
          <a:p>
            <a:pPr>
              <a:buNone/>
            </a:pPr>
            <a:r>
              <a:rPr lang="en-US" sz="1100" dirty="0" smtClean="0">
                <a:solidFill>
                  <a:srgbClr val="FFFF99"/>
                </a:solidFill>
              </a:rPr>
              <a:t>Lowest Fertility </a:t>
            </a:r>
          </a:p>
          <a:p>
            <a:pPr>
              <a:buNone/>
            </a:pPr>
            <a:r>
              <a:rPr lang="en-US" sz="1100" dirty="0">
                <a:solidFill>
                  <a:srgbClr val="FFFF99"/>
                </a:solidFill>
              </a:rPr>
              <a:t>e</a:t>
            </a:r>
            <a:r>
              <a:rPr lang="en-US" sz="1100" dirty="0" smtClean="0">
                <a:solidFill>
                  <a:srgbClr val="FFFF99"/>
                </a:solidFill>
              </a:rPr>
              <a:t>ver recorded</a:t>
            </a:r>
            <a:endParaRPr lang="en-US" sz="1100" dirty="0">
              <a:solidFill>
                <a:srgbClr val="FFFF99"/>
              </a:solidFill>
            </a:endParaRPr>
          </a:p>
        </p:txBody>
      </p:sp>
      <p:cxnSp>
        <p:nvCxnSpPr>
          <p:cNvPr id="18" name="Straight Arrow Connector 17"/>
          <p:cNvCxnSpPr/>
          <p:nvPr/>
        </p:nvCxnSpPr>
        <p:spPr bwMode="auto">
          <a:xfrm>
            <a:off x="8001000" y="3188530"/>
            <a:ext cx="539965" cy="926270"/>
          </a:xfrm>
          <a:prstGeom prst="straightConnector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angle 19"/>
          <p:cNvSpPr/>
          <p:nvPr/>
        </p:nvSpPr>
        <p:spPr>
          <a:xfrm>
            <a:off x="4571256" y="6549330"/>
            <a:ext cx="4572000" cy="307777"/>
          </a:xfrm>
          <a:prstGeom prst="rect">
            <a:avLst/>
          </a:prstGeom>
        </p:spPr>
        <p:txBody>
          <a:bodyPr>
            <a:spAutoFit/>
          </a:bodyPr>
          <a:lstStyle/>
          <a:p>
            <a:pPr algn="r">
              <a:buNone/>
            </a:pPr>
            <a:r>
              <a:rPr lang="en-US" sz="1400" b="0" dirty="0">
                <a:hlinkClick r:id="rId3"/>
              </a:rPr>
              <a:t>https://</a:t>
            </a:r>
            <a:r>
              <a:rPr lang="en-US" sz="1400" b="0" dirty="0" smtClean="0">
                <a:hlinkClick r:id="rId3"/>
              </a:rPr>
              <a:t>www.cdc.gov/nchs/fastats/births.htm</a:t>
            </a:r>
            <a:r>
              <a:rPr lang="en-US" sz="1400" b="0" dirty="0" smtClean="0"/>
              <a:t> </a:t>
            </a:r>
            <a:endParaRPr lang="en-US" sz="1400" dirty="0"/>
          </a:p>
        </p:txBody>
      </p:sp>
      <p:sp>
        <p:nvSpPr>
          <p:cNvPr id="21" name="TextBox 20"/>
          <p:cNvSpPr txBox="1"/>
          <p:nvPr/>
        </p:nvSpPr>
        <p:spPr>
          <a:xfrm>
            <a:off x="19050" y="4859877"/>
            <a:ext cx="774571" cy="369332"/>
          </a:xfrm>
          <a:prstGeom prst="rect">
            <a:avLst/>
          </a:prstGeom>
          <a:noFill/>
        </p:spPr>
        <p:txBody>
          <a:bodyPr wrap="none" rtlCol="0">
            <a:spAutoFit/>
          </a:bodyPr>
          <a:lstStyle/>
          <a:p>
            <a:pPr>
              <a:buNone/>
            </a:pPr>
            <a:r>
              <a:rPr lang="en-US" sz="1800" b="0" dirty="0" smtClean="0">
                <a:solidFill>
                  <a:srgbClr val="FF6600"/>
                </a:solidFill>
              </a:rPr>
              <a:t>(Lost)</a:t>
            </a:r>
            <a:endParaRPr lang="en-US" sz="1800" b="0" dirty="0">
              <a:solidFill>
                <a:srgbClr val="FF6600"/>
              </a:solidFill>
            </a:endParaRPr>
          </a:p>
        </p:txBody>
      </p:sp>
      <p:sp>
        <p:nvSpPr>
          <p:cNvPr id="22" name="TextBox 21"/>
          <p:cNvSpPr txBox="1"/>
          <p:nvPr/>
        </p:nvSpPr>
        <p:spPr>
          <a:xfrm>
            <a:off x="990598" y="3390055"/>
            <a:ext cx="978153" cy="261610"/>
          </a:xfrm>
          <a:prstGeom prst="rect">
            <a:avLst/>
          </a:prstGeom>
          <a:noFill/>
        </p:spPr>
        <p:txBody>
          <a:bodyPr wrap="none" rtlCol="0">
            <a:spAutoFit/>
          </a:bodyPr>
          <a:lstStyle/>
          <a:p>
            <a:pPr>
              <a:buNone/>
            </a:pPr>
            <a:r>
              <a:rPr lang="en-US" sz="1100" b="0" dirty="0" smtClean="0">
                <a:solidFill>
                  <a:srgbClr val="FFFF00"/>
                </a:solidFill>
              </a:rPr>
              <a:t>Roaring ‘20s</a:t>
            </a:r>
            <a:endParaRPr lang="en-US" sz="1100" b="0" dirty="0">
              <a:solidFill>
                <a:srgbClr val="FFFF00"/>
              </a:solidFill>
            </a:endParaRPr>
          </a:p>
        </p:txBody>
      </p:sp>
      <p:sp>
        <p:nvSpPr>
          <p:cNvPr id="23" name="TextBox 22"/>
          <p:cNvSpPr txBox="1"/>
          <p:nvPr/>
        </p:nvSpPr>
        <p:spPr>
          <a:xfrm>
            <a:off x="2193361" y="3878565"/>
            <a:ext cx="1480383" cy="261610"/>
          </a:xfrm>
          <a:prstGeom prst="rect">
            <a:avLst/>
          </a:prstGeom>
          <a:noFill/>
        </p:spPr>
        <p:txBody>
          <a:bodyPr wrap="square" rtlCol="0">
            <a:spAutoFit/>
          </a:bodyPr>
          <a:lstStyle/>
          <a:p>
            <a:pPr algn="ctr">
              <a:buNone/>
            </a:pPr>
            <a:r>
              <a:rPr lang="en-US" sz="1100" b="0" dirty="0" smtClean="0">
                <a:solidFill>
                  <a:srgbClr val="FFFF00"/>
                </a:solidFill>
              </a:rPr>
              <a:t>Great Depression</a:t>
            </a:r>
            <a:endParaRPr lang="en-US" sz="1100" b="0" dirty="0">
              <a:solidFill>
                <a:srgbClr val="FFFF00"/>
              </a:solidFill>
            </a:endParaRPr>
          </a:p>
        </p:txBody>
      </p:sp>
      <p:sp>
        <p:nvSpPr>
          <p:cNvPr id="24" name="TextBox 23"/>
          <p:cNvSpPr txBox="1"/>
          <p:nvPr/>
        </p:nvSpPr>
        <p:spPr>
          <a:xfrm>
            <a:off x="3733800" y="3447385"/>
            <a:ext cx="1101584" cy="261610"/>
          </a:xfrm>
          <a:prstGeom prst="rect">
            <a:avLst/>
          </a:prstGeom>
          <a:noFill/>
        </p:spPr>
        <p:txBody>
          <a:bodyPr wrap="none" rtlCol="0">
            <a:spAutoFit/>
          </a:bodyPr>
          <a:lstStyle/>
          <a:p>
            <a:pPr>
              <a:buNone/>
            </a:pPr>
            <a:r>
              <a:rPr lang="en-US" sz="1100" b="0" dirty="0" smtClean="0">
                <a:solidFill>
                  <a:srgbClr val="FFFF00"/>
                </a:solidFill>
              </a:rPr>
              <a:t>Postwar Boom</a:t>
            </a:r>
            <a:endParaRPr lang="en-US" sz="1100" b="0" dirty="0">
              <a:solidFill>
                <a:srgbClr val="FFFF00"/>
              </a:solidFill>
            </a:endParaRPr>
          </a:p>
        </p:txBody>
      </p:sp>
      <p:sp>
        <p:nvSpPr>
          <p:cNvPr id="25" name="TextBox 24"/>
          <p:cNvSpPr txBox="1"/>
          <p:nvPr/>
        </p:nvSpPr>
        <p:spPr>
          <a:xfrm>
            <a:off x="4408232" y="4262765"/>
            <a:ext cx="1306768" cy="261610"/>
          </a:xfrm>
          <a:prstGeom prst="rect">
            <a:avLst/>
          </a:prstGeom>
          <a:noFill/>
        </p:spPr>
        <p:txBody>
          <a:bodyPr wrap="none" rtlCol="0">
            <a:spAutoFit/>
          </a:bodyPr>
          <a:lstStyle/>
          <a:p>
            <a:pPr>
              <a:buNone/>
            </a:pPr>
            <a:r>
              <a:rPr lang="en-US" sz="1100" b="0" dirty="0" smtClean="0">
                <a:solidFill>
                  <a:srgbClr val="FFFF00"/>
                </a:solidFill>
              </a:rPr>
              <a:t>Major Recessions</a:t>
            </a:r>
            <a:endParaRPr lang="en-US" sz="1100" b="0" dirty="0">
              <a:solidFill>
                <a:srgbClr val="FFFF00"/>
              </a:solidFill>
            </a:endParaRPr>
          </a:p>
        </p:txBody>
      </p:sp>
      <p:sp>
        <p:nvSpPr>
          <p:cNvPr id="26" name="TextBox 25"/>
          <p:cNvSpPr txBox="1"/>
          <p:nvPr/>
        </p:nvSpPr>
        <p:spPr>
          <a:xfrm>
            <a:off x="7391400" y="3776990"/>
            <a:ext cx="1077539" cy="261610"/>
          </a:xfrm>
          <a:prstGeom prst="rect">
            <a:avLst/>
          </a:prstGeom>
          <a:noFill/>
        </p:spPr>
        <p:txBody>
          <a:bodyPr wrap="none" rtlCol="0">
            <a:spAutoFit/>
          </a:bodyPr>
          <a:lstStyle/>
          <a:p>
            <a:pPr>
              <a:buNone/>
            </a:pPr>
            <a:r>
              <a:rPr lang="en-US" sz="1100" b="0" dirty="0" smtClean="0">
                <a:solidFill>
                  <a:srgbClr val="CCFFCC"/>
                </a:solidFill>
              </a:rPr>
              <a:t>Baby “Bust III”</a:t>
            </a:r>
            <a:endParaRPr lang="en-US" sz="1100" b="0" dirty="0">
              <a:solidFill>
                <a:srgbClr val="CCFFCC"/>
              </a:solidFill>
            </a:endParaRPr>
          </a:p>
        </p:txBody>
      </p:sp>
      <p:sp>
        <p:nvSpPr>
          <p:cNvPr id="27" name="TextBox 26"/>
          <p:cNvSpPr txBox="1"/>
          <p:nvPr/>
        </p:nvSpPr>
        <p:spPr>
          <a:xfrm>
            <a:off x="5878474" y="4267200"/>
            <a:ext cx="1284326" cy="261610"/>
          </a:xfrm>
          <a:prstGeom prst="rect">
            <a:avLst/>
          </a:prstGeom>
          <a:noFill/>
        </p:spPr>
        <p:txBody>
          <a:bodyPr wrap="none" rtlCol="0">
            <a:spAutoFit/>
          </a:bodyPr>
          <a:lstStyle/>
          <a:p>
            <a:pPr>
              <a:buNone/>
            </a:pPr>
            <a:r>
              <a:rPr lang="en-US" sz="1100" b="0" dirty="0" smtClean="0">
                <a:solidFill>
                  <a:srgbClr val="FFFF00"/>
                </a:solidFill>
              </a:rPr>
              <a:t>The “Long Boom”</a:t>
            </a:r>
            <a:endParaRPr lang="en-US" sz="1100" b="0" dirty="0">
              <a:solidFill>
                <a:srgbClr val="FFFF00"/>
              </a:solidFill>
            </a:endParaRPr>
          </a:p>
        </p:txBody>
      </p:sp>
      <p:sp>
        <p:nvSpPr>
          <p:cNvPr id="28" name="TextBox 27"/>
          <p:cNvSpPr txBox="1"/>
          <p:nvPr/>
        </p:nvSpPr>
        <p:spPr>
          <a:xfrm>
            <a:off x="7467600" y="4267200"/>
            <a:ext cx="1144865" cy="261610"/>
          </a:xfrm>
          <a:prstGeom prst="rect">
            <a:avLst/>
          </a:prstGeom>
          <a:noFill/>
        </p:spPr>
        <p:txBody>
          <a:bodyPr wrap="none" rtlCol="0">
            <a:spAutoFit/>
          </a:bodyPr>
          <a:lstStyle/>
          <a:p>
            <a:pPr>
              <a:buNone/>
            </a:pPr>
            <a:r>
              <a:rPr lang="en-US" sz="1100" b="0" dirty="0" smtClean="0">
                <a:solidFill>
                  <a:srgbClr val="FFFF00"/>
                </a:solidFill>
              </a:rPr>
              <a:t>Financial Crisis</a:t>
            </a:r>
            <a:endParaRPr lang="en-US" sz="1100" b="0" dirty="0">
              <a:solidFill>
                <a:srgbClr val="FFFF00"/>
              </a:solidFill>
            </a:endParaRPr>
          </a:p>
        </p:txBody>
      </p:sp>
      <p:sp>
        <p:nvSpPr>
          <p:cNvPr id="3" name="Rectangle 2"/>
          <p:cNvSpPr/>
          <p:nvPr/>
        </p:nvSpPr>
        <p:spPr bwMode="auto">
          <a:xfrm>
            <a:off x="990598" y="4859877"/>
            <a:ext cx="7621867" cy="373023"/>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5" name="TextBox 4"/>
          <p:cNvSpPr txBox="1"/>
          <p:nvPr/>
        </p:nvSpPr>
        <p:spPr>
          <a:xfrm>
            <a:off x="990599" y="4876800"/>
            <a:ext cx="748923" cy="369332"/>
          </a:xfrm>
          <a:prstGeom prst="rect">
            <a:avLst/>
          </a:prstGeom>
          <a:noFill/>
        </p:spPr>
        <p:txBody>
          <a:bodyPr wrap="none" rtlCol="0">
            <a:spAutoFit/>
          </a:bodyPr>
          <a:lstStyle/>
          <a:p>
            <a:pPr>
              <a:buNone/>
            </a:pPr>
            <a:r>
              <a:rPr lang="en-US" sz="1800" b="0" dirty="0" smtClean="0">
                <a:solidFill>
                  <a:srgbClr val="FF6600"/>
                </a:solidFill>
              </a:rPr>
              <a:t>WWII</a:t>
            </a:r>
            <a:endParaRPr lang="en-US" sz="1800" b="0" dirty="0">
              <a:solidFill>
                <a:srgbClr val="FF6600"/>
              </a:solidFill>
            </a:endParaRPr>
          </a:p>
        </p:txBody>
      </p:sp>
      <p:sp>
        <p:nvSpPr>
          <p:cNvPr id="6" name="TextBox 5"/>
          <p:cNvSpPr txBox="1"/>
          <p:nvPr/>
        </p:nvSpPr>
        <p:spPr>
          <a:xfrm>
            <a:off x="2186553" y="4873109"/>
            <a:ext cx="877163" cy="369332"/>
          </a:xfrm>
          <a:prstGeom prst="rect">
            <a:avLst/>
          </a:prstGeom>
          <a:noFill/>
        </p:spPr>
        <p:txBody>
          <a:bodyPr wrap="none" rtlCol="0">
            <a:spAutoFit/>
          </a:bodyPr>
          <a:lstStyle/>
          <a:p>
            <a:pPr>
              <a:buNone/>
            </a:pPr>
            <a:r>
              <a:rPr lang="en-US" sz="1800" b="0" dirty="0" smtClean="0">
                <a:solidFill>
                  <a:srgbClr val="FF6600"/>
                </a:solidFill>
              </a:rPr>
              <a:t>Silents</a:t>
            </a:r>
            <a:endParaRPr lang="en-US" sz="1800" b="0" dirty="0">
              <a:solidFill>
                <a:srgbClr val="FF6600"/>
              </a:solidFill>
            </a:endParaRPr>
          </a:p>
        </p:txBody>
      </p:sp>
      <p:sp>
        <p:nvSpPr>
          <p:cNvPr id="7" name="TextBox 6"/>
          <p:cNvSpPr txBox="1"/>
          <p:nvPr/>
        </p:nvSpPr>
        <p:spPr>
          <a:xfrm>
            <a:off x="3533024" y="4876800"/>
            <a:ext cx="1107996" cy="369332"/>
          </a:xfrm>
          <a:prstGeom prst="rect">
            <a:avLst/>
          </a:prstGeom>
          <a:noFill/>
        </p:spPr>
        <p:txBody>
          <a:bodyPr wrap="none" rtlCol="0">
            <a:spAutoFit/>
          </a:bodyPr>
          <a:lstStyle/>
          <a:p>
            <a:pPr>
              <a:buNone/>
            </a:pPr>
            <a:r>
              <a:rPr lang="en-US" sz="1800" b="0" dirty="0" smtClean="0">
                <a:solidFill>
                  <a:srgbClr val="FF6600"/>
                </a:solidFill>
              </a:rPr>
              <a:t>Boomers</a:t>
            </a:r>
            <a:endParaRPr lang="en-US" sz="1800" b="0" dirty="0">
              <a:solidFill>
                <a:srgbClr val="FF6600"/>
              </a:solidFill>
            </a:endParaRPr>
          </a:p>
        </p:txBody>
      </p:sp>
      <p:sp>
        <p:nvSpPr>
          <p:cNvPr id="8" name="TextBox 7"/>
          <p:cNvSpPr txBox="1"/>
          <p:nvPr/>
        </p:nvSpPr>
        <p:spPr>
          <a:xfrm>
            <a:off x="5030197" y="4873109"/>
            <a:ext cx="684803" cy="369332"/>
          </a:xfrm>
          <a:prstGeom prst="rect">
            <a:avLst/>
          </a:prstGeom>
          <a:noFill/>
        </p:spPr>
        <p:txBody>
          <a:bodyPr wrap="none" rtlCol="0">
            <a:spAutoFit/>
          </a:bodyPr>
          <a:lstStyle/>
          <a:p>
            <a:pPr>
              <a:buNone/>
            </a:pPr>
            <a:r>
              <a:rPr lang="en-US" sz="1800" b="0" dirty="0" smtClean="0">
                <a:solidFill>
                  <a:srgbClr val="FF6600"/>
                </a:solidFill>
              </a:rPr>
              <a:t>Xers</a:t>
            </a:r>
            <a:endParaRPr lang="en-US" sz="1800" b="0" dirty="0">
              <a:solidFill>
                <a:srgbClr val="FF6600"/>
              </a:solidFill>
            </a:endParaRPr>
          </a:p>
        </p:txBody>
      </p:sp>
      <p:sp>
        <p:nvSpPr>
          <p:cNvPr id="30" name="TextBox 29"/>
          <p:cNvSpPr txBox="1"/>
          <p:nvPr/>
        </p:nvSpPr>
        <p:spPr>
          <a:xfrm>
            <a:off x="6025212" y="4873109"/>
            <a:ext cx="1261884" cy="369332"/>
          </a:xfrm>
          <a:prstGeom prst="rect">
            <a:avLst/>
          </a:prstGeom>
          <a:noFill/>
        </p:spPr>
        <p:txBody>
          <a:bodyPr wrap="none" rtlCol="0">
            <a:spAutoFit/>
          </a:bodyPr>
          <a:lstStyle/>
          <a:p>
            <a:pPr>
              <a:buNone/>
            </a:pPr>
            <a:r>
              <a:rPr lang="en-US" sz="1800" b="0" dirty="0" smtClean="0">
                <a:solidFill>
                  <a:srgbClr val="FF6600"/>
                </a:solidFill>
              </a:rPr>
              <a:t>Millennials</a:t>
            </a:r>
            <a:endParaRPr lang="en-US" sz="1800" b="0" dirty="0">
              <a:solidFill>
                <a:srgbClr val="FF6600"/>
              </a:solidFill>
            </a:endParaRPr>
          </a:p>
        </p:txBody>
      </p:sp>
      <p:sp>
        <p:nvSpPr>
          <p:cNvPr id="32" name="TextBox 1"/>
          <p:cNvSpPr txBox="1"/>
          <p:nvPr/>
        </p:nvSpPr>
        <p:spPr>
          <a:xfrm>
            <a:off x="7492013" y="4873095"/>
            <a:ext cx="889987"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1800" b="0" dirty="0" smtClean="0">
                <a:solidFill>
                  <a:srgbClr val="FF6600"/>
                </a:solidFill>
              </a:rPr>
              <a:t>Plurals</a:t>
            </a:r>
            <a:endParaRPr lang="en-US" sz="1800" b="0" dirty="0">
              <a:solidFill>
                <a:srgbClr val="FF6600"/>
              </a:solidFill>
            </a:endParaRPr>
          </a:p>
        </p:txBody>
      </p:sp>
    </p:spTree>
    <p:extLst>
      <p:ext uri="{BB962C8B-B14F-4D97-AF65-F5344CB8AC3E}">
        <p14:creationId xmlns:p14="http://schemas.microsoft.com/office/powerpoint/2010/main" val="1228722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Births &amp; Generational Waves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94595945"/>
              </p:ext>
            </p:extLst>
          </p:nvPr>
        </p:nvGraphicFramePr>
        <p:xfrm>
          <a:off x="161925" y="1646505"/>
          <a:ext cx="8610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1675770" y="4004935"/>
            <a:ext cx="978153" cy="261610"/>
          </a:xfrm>
          <a:prstGeom prst="rect">
            <a:avLst/>
          </a:prstGeom>
          <a:noFill/>
        </p:spPr>
        <p:txBody>
          <a:bodyPr wrap="none" rtlCol="0">
            <a:spAutoFit/>
          </a:bodyPr>
          <a:lstStyle/>
          <a:p>
            <a:pPr>
              <a:buNone/>
            </a:pPr>
            <a:r>
              <a:rPr lang="en-US" sz="1100" b="0" dirty="0" smtClean="0">
                <a:solidFill>
                  <a:srgbClr val="FFFF00"/>
                </a:solidFill>
              </a:rPr>
              <a:t>Roaring ‘20s</a:t>
            </a:r>
            <a:endParaRPr lang="en-US" sz="1100" b="0" dirty="0">
              <a:solidFill>
                <a:srgbClr val="FFFF00"/>
              </a:solidFill>
            </a:endParaRPr>
          </a:p>
        </p:txBody>
      </p:sp>
      <p:sp>
        <p:nvSpPr>
          <p:cNvPr id="17" name="TextBox 16"/>
          <p:cNvSpPr txBox="1"/>
          <p:nvPr/>
        </p:nvSpPr>
        <p:spPr>
          <a:xfrm>
            <a:off x="2653923" y="4343400"/>
            <a:ext cx="899605" cy="464743"/>
          </a:xfrm>
          <a:prstGeom prst="rect">
            <a:avLst/>
          </a:prstGeom>
          <a:noFill/>
        </p:spPr>
        <p:txBody>
          <a:bodyPr wrap="none" rtlCol="0">
            <a:spAutoFit/>
          </a:bodyPr>
          <a:lstStyle/>
          <a:p>
            <a:pPr algn="ctr">
              <a:buNone/>
            </a:pPr>
            <a:r>
              <a:rPr lang="en-US" sz="1100" b="0" dirty="0" smtClean="0">
                <a:solidFill>
                  <a:srgbClr val="FFFF00"/>
                </a:solidFill>
              </a:rPr>
              <a:t>Great</a:t>
            </a:r>
          </a:p>
          <a:p>
            <a:pPr algn="ctr">
              <a:buNone/>
            </a:pPr>
            <a:r>
              <a:rPr lang="en-US" sz="1100" b="0" dirty="0" smtClean="0">
                <a:solidFill>
                  <a:srgbClr val="FFFF00"/>
                </a:solidFill>
              </a:rPr>
              <a:t>Depression</a:t>
            </a:r>
            <a:endParaRPr lang="en-US" sz="1100" b="0" dirty="0">
              <a:solidFill>
                <a:srgbClr val="FFFF00"/>
              </a:solidFill>
            </a:endParaRPr>
          </a:p>
        </p:txBody>
      </p:sp>
      <p:sp>
        <p:nvSpPr>
          <p:cNvPr id="18" name="TextBox 17"/>
          <p:cNvSpPr txBox="1"/>
          <p:nvPr/>
        </p:nvSpPr>
        <p:spPr>
          <a:xfrm>
            <a:off x="4114800" y="3708995"/>
            <a:ext cx="1101584" cy="261610"/>
          </a:xfrm>
          <a:prstGeom prst="rect">
            <a:avLst/>
          </a:prstGeom>
          <a:noFill/>
        </p:spPr>
        <p:txBody>
          <a:bodyPr wrap="none" rtlCol="0">
            <a:spAutoFit/>
          </a:bodyPr>
          <a:lstStyle/>
          <a:p>
            <a:pPr>
              <a:buNone/>
            </a:pPr>
            <a:r>
              <a:rPr lang="en-US" sz="1100" b="0" dirty="0" smtClean="0">
                <a:solidFill>
                  <a:srgbClr val="FFFF00"/>
                </a:solidFill>
              </a:rPr>
              <a:t>Postwar Boom</a:t>
            </a:r>
            <a:endParaRPr lang="en-US" sz="1100" b="0" dirty="0">
              <a:solidFill>
                <a:srgbClr val="FFFF00"/>
              </a:solidFill>
            </a:endParaRPr>
          </a:p>
        </p:txBody>
      </p:sp>
      <p:sp>
        <p:nvSpPr>
          <p:cNvPr id="19" name="TextBox 18"/>
          <p:cNvSpPr txBox="1"/>
          <p:nvPr/>
        </p:nvSpPr>
        <p:spPr>
          <a:xfrm>
            <a:off x="5211680" y="4429125"/>
            <a:ext cx="1306768" cy="261610"/>
          </a:xfrm>
          <a:prstGeom prst="rect">
            <a:avLst/>
          </a:prstGeom>
          <a:noFill/>
        </p:spPr>
        <p:txBody>
          <a:bodyPr wrap="none" rtlCol="0">
            <a:spAutoFit/>
          </a:bodyPr>
          <a:lstStyle/>
          <a:p>
            <a:pPr>
              <a:buNone/>
            </a:pPr>
            <a:r>
              <a:rPr lang="en-US" sz="1100" b="0" dirty="0" smtClean="0">
                <a:solidFill>
                  <a:srgbClr val="FFFF00"/>
                </a:solidFill>
              </a:rPr>
              <a:t>Major Recessions</a:t>
            </a:r>
            <a:endParaRPr lang="en-US" sz="1100" b="0" dirty="0">
              <a:solidFill>
                <a:srgbClr val="FFFF00"/>
              </a:solidFill>
            </a:endParaRPr>
          </a:p>
        </p:txBody>
      </p:sp>
      <p:sp>
        <p:nvSpPr>
          <p:cNvPr id="20" name="TextBox 19"/>
          <p:cNvSpPr txBox="1"/>
          <p:nvPr/>
        </p:nvSpPr>
        <p:spPr>
          <a:xfrm>
            <a:off x="6736628" y="3276600"/>
            <a:ext cx="1284326" cy="261610"/>
          </a:xfrm>
          <a:prstGeom prst="rect">
            <a:avLst/>
          </a:prstGeom>
          <a:noFill/>
        </p:spPr>
        <p:txBody>
          <a:bodyPr wrap="none" rtlCol="0">
            <a:spAutoFit/>
          </a:bodyPr>
          <a:lstStyle/>
          <a:p>
            <a:pPr>
              <a:buNone/>
            </a:pPr>
            <a:r>
              <a:rPr lang="en-US" sz="1100" b="0" dirty="0" smtClean="0"/>
              <a:t>The “Long Boom”</a:t>
            </a:r>
            <a:endParaRPr lang="en-US" sz="1100" b="0" dirty="0"/>
          </a:p>
        </p:txBody>
      </p:sp>
      <p:sp>
        <p:nvSpPr>
          <p:cNvPr id="21" name="TextBox 20"/>
          <p:cNvSpPr txBox="1"/>
          <p:nvPr/>
        </p:nvSpPr>
        <p:spPr>
          <a:xfrm>
            <a:off x="8040004" y="2362200"/>
            <a:ext cx="790601" cy="464743"/>
          </a:xfrm>
          <a:prstGeom prst="rect">
            <a:avLst/>
          </a:prstGeom>
          <a:noFill/>
        </p:spPr>
        <p:txBody>
          <a:bodyPr wrap="none" rtlCol="0">
            <a:spAutoFit/>
          </a:bodyPr>
          <a:lstStyle/>
          <a:p>
            <a:pPr algn="ctr">
              <a:buNone/>
            </a:pPr>
            <a:r>
              <a:rPr lang="en-US" sz="1100" b="0" dirty="0" smtClean="0">
                <a:solidFill>
                  <a:srgbClr val="FFFF00"/>
                </a:solidFill>
              </a:rPr>
              <a:t>Financial </a:t>
            </a:r>
          </a:p>
          <a:p>
            <a:pPr algn="ctr">
              <a:buNone/>
            </a:pPr>
            <a:r>
              <a:rPr lang="en-US" sz="1100" b="0" dirty="0" smtClean="0">
                <a:solidFill>
                  <a:srgbClr val="FFFF00"/>
                </a:solidFill>
              </a:rPr>
              <a:t>Crisis</a:t>
            </a:r>
            <a:endParaRPr lang="en-US" sz="1100" b="0" dirty="0">
              <a:solidFill>
                <a:srgbClr val="FFFF00"/>
              </a:solidFill>
            </a:endParaRPr>
          </a:p>
        </p:txBody>
      </p:sp>
      <p:sp>
        <p:nvSpPr>
          <p:cNvPr id="22" name="Rectangle 21"/>
          <p:cNvSpPr/>
          <p:nvPr/>
        </p:nvSpPr>
        <p:spPr>
          <a:xfrm>
            <a:off x="4571256" y="6549330"/>
            <a:ext cx="4572000" cy="307777"/>
          </a:xfrm>
          <a:prstGeom prst="rect">
            <a:avLst/>
          </a:prstGeom>
        </p:spPr>
        <p:txBody>
          <a:bodyPr>
            <a:spAutoFit/>
          </a:bodyPr>
          <a:lstStyle/>
          <a:p>
            <a:pPr algn="r">
              <a:buNone/>
            </a:pPr>
            <a:r>
              <a:rPr lang="en-US" sz="1400" b="0" dirty="0">
                <a:hlinkClick r:id="rId3"/>
              </a:rPr>
              <a:t>https://</a:t>
            </a:r>
            <a:r>
              <a:rPr lang="en-US" sz="1400" b="0" dirty="0" smtClean="0">
                <a:hlinkClick r:id="rId3"/>
              </a:rPr>
              <a:t>www.cdc.gov/nchs/fastats/births.htm</a:t>
            </a:r>
            <a:r>
              <a:rPr lang="en-US" sz="1400" b="0" dirty="0" smtClean="0"/>
              <a:t> </a:t>
            </a:r>
            <a:endParaRPr lang="en-US" sz="1400" dirty="0"/>
          </a:p>
        </p:txBody>
      </p:sp>
      <p:sp>
        <p:nvSpPr>
          <p:cNvPr id="23" name="TextBox 22"/>
          <p:cNvSpPr txBox="1"/>
          <p:nvPr/>
        </p:nvSpPr>
        <p:spPr>
          <a:xfrm>
            <a:off x="6928670" y="2362200"/>
            <a:ext cx="538930" cy="464743"/>
          </a:xfrm>
          <a:prstGeom prst="rect">
            <a:avLst/>
          </a:prstGeom>
          <a:noFill/>
        </p:spPr>
        <p:txBody>
          <a:bodyPr wrap="none" rtlCol="0">
            <a:spAutoFit/>
          </a:bodyPr>
          <a:lstStyle/>
          <a:p>
            <a:pPr algn="ctr">
              <a:buNone/>
            </a:pPr>
            <a:r>
              <a:rPr lang="en-US" sz="1100" b="0" dirty="0" smtClean="0">
                <a:solidFill>
                  <a:srgbClr val="FFFF00"/>
                </a:solidFill>
              </a:rPr>
              <a:t>S&amp;L</a:t>
            </a:r>
          </a:p>
          <a:p>
            <a:pPr algn="ctr">
              <a:buNone/>
            </a:pPr>
            <a:r>
              <a:rPr lang="en-US" sz="1100" b="0" dirty="0" smtClean="0">
                <a:solidFill>
                  <a:srgbClr val="FFFF00"/>
                </a:solidFill>
              </a:rPr>
              <a:t>Crisis</a:t>
            </a:r>
            <a:endParaRPr lang="en-US" sz="1100" b="0" dirty="0">
              <a:solidFill>
                <a:srgbClr val="FFFF00"/>
              </a:solidFill>
            </a:endParaRPr>
          </a:p>
        </p:txBody>
      </p:sp>
      <p:sp>
        <p:nvSpPr>
          <p:cNvPr id="24" name="Rectangle 23"/>
          <p:cNvSpPr/>
          <p:nvPr/>
        </p:nvSpPr>
        <p:spPr bwMode="auto">
          <a:xfrm>
            <a:off x="1447800" y="5382736"/>
            <a:ext cx="7251080" cy="373023"/>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10" name="TextBox 9"/>
          <p:cNvSpPr txBox="1"/>
          <p:nvPr/>
        </p:nvSpPr>
        <p:spPr>
          <a:xfrm>
            <a:off x="1905000" y="5386427"/>
            <a:ext cx="748923" cy="369332"/>
          </a:xfrm>
          <a:prstGeom prst="rect">
            <a:avLst/>
          </a:prstGeom>
          <a:noFill/>
        </p:spPr>
        <p:txBody>
          <a:bodyPr wrap="none" rtlCol="0">
            <a:spAutoFit/>
          </a:bodyPr>
          <a:lstStyle/>
          <a:p>
            <a:pPr>
              <a:buNone/>
            </a:pPr>
            <a:r>
              <a:rPr lang="en-US" sz="1800" b="0" dirty="0" smtClean="0">
                <a:solidFill>
                  <a:srgbClr val="FF6600"/>
                </a:solidFill>
              </a:rPr>
              <a:t>WWII</a:t>
            </a:r>
            <a:endParaRPr lang="en-US" sz="1800" b="0" dirty="0">
              <a:solidFill>
                <a:srgbClr val="FF6600"/>
              </a:solidFill>
            </a:endParaRPr>
          </a:p>
        </p:txBody>
      </p:sp>
      <p:sp>
        <p:nvSpPr>
          <p:cNvPr id="11" name="TextBox 10"/>
          <p:cNvSpPr txBox="1"/>
          <p:nvPr/>
        </p:nvSpPr>
        <p:spPr>
          <a:xfrm>
            <a:off x="2859193" y="5386427"/>
            <a:ext cx="877163" cy="369332"/>
          </a:xfrm>
          <a:prstGeom prst="rect">
            <a:avLst/>
          </a:prstGeom>
          <a:noFill/>
        </p:spPr>
        <p:txBody>
          <a:bodyPr wrap="none" rtlCol="0">
            <a:spAutoFit/>
          </a:bodyPr>
          <a:lstStyle/>
          <a:p>
            <a:pPr>
              <a:buNone/>
            </a:pPr>
            <a:r>
              <a:rPr lang="en-US" sz="1800" b="0" dirty="0" smtClean="0">
                <a:solidFill>
                  <a:srgbClr val="FF6600"/>
                </a:solidFill>
              </a:rPr>
              <a:t>Silents</a:t>
            </a:r>
            <a:endParaRPr lang="en-US" sz="1800" b="0" dirty="0">
              <a:solidFill>
                <a:srgbClr val="FF6600"/>
              </a:solidFill>
            </a:endParaRPr>
          </a:p>
        </p:txBody>
      </p:sp>
      <p:sp>
        <p:nvSpPr>
          <p:cNvPr id="12" name="TextBox 11"/>
          <p:cNvSpPr txBox="1"/>
          <p:nvPr/>
        </p:nvSpPr>
        <p:spPr>
          <a:xfrm>
            <a:off x="4149061" y="5386427"/>
            <a:ext cx="1107996" cy="369332"/>
          </a:xfrm>
          <a:prstGeom prst="rect">
            <a:avLst/>
          </a:prstGeom>
          <a:noFill/>
        </p:spPr>
        <p:txBody>
          <a:bodyPr wrap="none" rtlCol="0">
            <a:spAutoFit/>
          </a:bodyPr>
          <a:lstStyle/>
          <a:p>
            <a:pPr>
              <a:buNone/>
            </a:pPr>
            <a:r>
              <a:rPr lang="en-US" sz="1800" b="0" dirty="0" smtClean="0">
                <a:solidFill>
                  <a:srgbClr val="FF6600"/>
                </a:solidFill>
              </a:rPr>
              <a:t>Boomers</a:t>
            </a:r>
            <a:endParaRPr lang="en-US" sz="1800" b="0" dirty="0">
              <a:solidFill>
                <a:srgbClr val="FF6600"/>
              </a:solidFill>
            </a:endParaRPr>
          </a:p>
        </p:txBody>
      </p:sp>
      <p:sp>
        <p:nvSpPr>
          <p:cNvPr id="13" name="TextBox 12"/>
          <p:cNvSpPr txBox="1"/>
          <p:nvPr/>
        </p:nvSpPr>
        <p:spPr>
          <a:xfrm>
            <a:off x="5487397" y="5395436"/>
            <a:ext cx="684803" cy="369332"/>
          </a:xfrm>
          <a:prstGeom prst="rect">
            <a:avLst/>
          </a:prstGeom>
          <a:noFill/>
        </p:spPr>
        <p:txBody>
          <a:bodyPr wrap="none" rtlCol="0">
            <a:spAutoFit/>
          </a:bodyPr>
          <a:lstStyle/>
          <a:p>
            <a:pPr>
              <a:buNone/>
            </a:pPr>
            <a:r>
              <a:rPr lang="en-US" sz="1800" b="0" dirty="0" smtClean="0">
                <a:solidFill>
                  <a:srgbClr val="FF6600"/>
                </a:solidFill>
              </a:rPr>
              <a:t>Xers</a:t>
            </a:r>
            <a:endParaRPr lang="en-US" sz="1800" b="0" dirty="0">
              <a:solidFill>
                <a:srgbClr val="FF6600"/>
              </a:solidFill>
            </a:endParaRPr>
          </a:p>
        </p:txBody>
      </p:sp>
      <p:sp>
        <p:nvSpPr>
          <p:cNvPr id="14" name="TextBox 6"/>
          <p:cNvSpPr txBox="1"/>
          <p:nvPr/>
        </p:nvSpPr>
        <p:spPr>
          <a:xfrm>
            <a:off x="7808893" y="5386427"/>
            <a:ext cx="889987"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1800" b="0" dirty="0" smtClean="0">
                <a:solidFill>
                  <a:srgbClr val="FF6600"/>
                </a:solidFill>
              </a:rPr>
              <a:t>Plurals</a:t>
            </a:r>
            <a:endParaRPr lang="en-US" sz="1800" b="0" dirty="0">
              <a:solidFill>
                <a:srgbClr val="FF6600"/>
              </a:solidFill>
            </a:endParaRPr>
          </a:p>
        </p:txBody>
      </p:sp>
      <p:sp>
        <p:nvSpPr>
          <p:cNvPr id="15" name="TextBox 6"/>
          <p:cNvSpPr txBox="1"/>
          <p:nvPr/>
        </p:nvSpPr>
        <p:spPr>
          <a:xfrm>
            <a:off x="6331724" y="5386427"/>
            <a:ext cx="1261884"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1800" b="0" dirty="0" smtClean="0">
                <a:solidFill>
                  <a:srgbClr val="FF6600"/>
                </a:solidFill>
              </a:rPr>
              <a:t>Millennials</a:t>
            </a:r>
            <a:endParaRPr lang="en-US" sz="1800" b="0" dirty="0">
              <a:solidFill>
                <a:srgbClr val="FF6600"/>
              </a:solidFill>
            </a:endParaRPr>
          </a:p>
        </p:txBody>
      </p:sp>
    </p:spTree>
    <p:extLst>
      <p:ext uri="{BB962C8B-B14F-4D97-AF65-F5344CB8AC3E}">
        <p14:creationId xmlns:p14="http://schemas.microsoft.com/office/powerpoint/2010/main" val="2397905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Kids Become Important Again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3983938"/>
              </p:ext>
            </p:extLst>
          </p:nvPr>
        </p:nvGraphicFramePr>
        <p:xfrm>
          <a:off x="304800" y="1219200"/>
          <a:ext cx="86106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371600" y="6324600"/>
            <a:ext cx="7772399" cy="584775"/>
          </a:xfrm>
          <a:prstGeom prst="rect">
            <a:avLst/>
          </a:prstGeom>
        </p:spPr>
        <p:txBody>
          <a:bodyPr wrap="square">
            <a:spAutoFit/>
          </a:bodyPr>
          <a:lstStyle/>
          <a:p>
            <a:pPr algn="r">
              <a:buNone/>
            </a:pPr>
            <a:r>
              <a:rPr lang="en-US" sz="1600" dirty="0">
                <a:hlinkClick r:id="rId3"/>
              </a:rPr>
              <a:t>https://</a:t>
            </a:r>
            <a:r>
              <a:rPr lang="en-US" sz="1600" dirty="0" smtClean="0">
                <a:hlinkClick r:id="rId3"/>
              </a:rPr>
              <a:t>www.guttmacher.org/sites/default/files/report_downloads/us-adolescent-pregnancy-trends-2013_tables.pdf</a:t>
            </a:r>
            <a:r>
              <a:rPr lang="en-US" sz="1600" dirty="0" smtClean="0"/>
              <a:t> </a:t>
            </a:r>
            <a:endParaRPr lang="en-US" sz="1600" dirty="0"/>
          </a:p>
        </p:txBody>
      </p:sp>
      <p:sp>
        <p:nvSpPr>
          <p:cNvPr id="6" name="TextBox 5"/>
          <p:cNvSpPr txBox="1"/>
          <p:nvPr/>
        </p:nvSpPr>
        <p:spPr>
          <a:xfrm>
            <a:off x="1371600" y="4494151"/>
            <a:ext cx="2204450" cy="498598"/>
          </a:xfrm>
          <a:prstGeom prst="rect">
            <a:avLst/>
          </a:prstGeom>
          <a:noFill/>
        </p:spPr>
        <p:txBody>
          <a:bodyPr wrap="none" rtlCol="0">
            <a:spAutoFit/>
          </a:bodyPr>
          <a:lstStyle/>
          <a:p>
            <a:pPr>
              <a:buNone/>
            </a:pPr>
            <a:r>
              <a:rPr lang="en-US" sz="1200" dirty="0" smtClean="0">
                <a:solidFill>
                  <a:srgbClr val="FFFF99"/>
                </a:solidFill>
              </a:rPr>
              <a:t>Boomers: </a:t>
            </a:r>
            <a:r>
              <a:rPr lang="en-US" sz="1200" dirty="0" smtClean="0">
                <a:solidFill>
                  <a:srgbClr val="CCFFCC"/>
                </a:solidFill>
              </a:rPr>
              <a:t>“Kids hinder our </a:t>
            </a:r>
          </a:p>
          <a:p>
            <a:pPr>
              <a:buNone/>
            </a:pPr>
            <a:r>
              <a:rPr lang="en-US" sz="1200" dirty="0" smtClean="0">
                <a:solidFill>
                  <a:srgbClr val="CCFFCC"/>
                </a:solidFill>
              </a:rPr>
              <a:t>self-discovery”</a:t>
            </a:r>
            <a:endParaRPr lang="en-US" sz="1200" dirty="0">
              <a:solidFill>
                <a:srgbClr val="CCFFCC"/>
              </a:solidFill>
            </a:endParaRPr>
          </a:p>
        </p:txBody>
      </p:sp>
      <p:sp>
        <p:nvSpPr>
          <p:cNvPr id="8" name="TextBox 7"/>
          <p:cNvSpPr txBox="1"/>
          <p:nvPr/>
        </p:nvSpPr>
        <p:spPr>
          <a:xfrm>
            <a:off x="4800600" y="2514600"/>
            <a:ext cx="2220031" cy="276999"/>
          </a:xfrm>
          <a:prstGeom prst="rect">
            <a:avLst/>
          </a:prstGeom>
          <a:noFill/>
        </p:spPr>
        <p:txBody>
          <a:bodyPr wrap="none" rtlCol="0">
            <a:spAutoFit/>
          </a:bodyPr>
          <a:lstStyle/>
          <a:p>
            <a:pPr>
              <a:buNone/>
            </a:pPr>
            <a:r>
              <a:rPr lang="en-US" sz="1200" dirty="0" smtClean="0">
                <a:solidFill>
                  <a:srgbClr val="FFFF99"/>
                </a:solidFill>
              </a:rPr>
              <a:t>Xers: </a:t>
            </a:r>
            <a:r>
              <a:rPr lang="en-US" sz="1200" dirty="0" smtClean="0">
                <a:solidFill>
                  <a:srgbClr val="CCFFCC"/>
                </a:solidFill>
              </a:rPr>
              <a:t>“I’m keepin’ my baby”</a:t>
            </a:r>
            <a:endParaRPr lang="en-US" sz="1200" dirty="0">
              <a:solidFill>
                <a:srgbClr val="CCFFCC"/>
              </a:solidFill>
            </a:endParaRPr>
          </a:p>
        </p:txBody>
      </p:sp>
      <p:sp>
        <p:nvSpPr>
          <p:cNvPr id="9" name="TextBox 8"/>
          <p:cNvSpPr txBox="1"/>
          <p:nvPr/>
        </p:nvSpPr>
        <p:spPr>
          <a:xfrm>
            <a:off x="1447800" y="2960132"/>
            <a:ext cx="1261884" cy="369332"/>
          </a:xfrm>
          <a:prstGeom prst="rect">
            <a:avLst/>
          </a:prstGeom>
          <a:noFill/>
        </p:spPr>
        <p:txBody>
          <a:bodyPr wrap="none" rtlCol="0">
            <a:spAutoFit/>
          </a:bodyPr>
          <a:lstStyle/>
          <a:p>
            <a:pPr>
              <a:buNone/>
            </a:pPr>
            <a:r>
              <a:rPr lang="en-US" sz="1800" dirty="0" smtClean="0">
                <a:solidFill>
                  <a:srgbClr val="FF6600"/>
                </a:solidFill>
              </a:rPr>
              <a:t>Xer births</a:t>
            </a:r>
            <a:endParaRPr lang="en-US" sz="1800" dirty="0">
              <a:solidFill>
                <a:srgbClr val="FF6600"/>
              </a:solidFill>
            </a:endParaRPr>
          </a:p>
        </p:txBody>
      </p:sp>
      <p:sp>
        <p:nvSpPr>
          <p:cNvPr id="10" name="TextBox 9"/>
          <p:cNvSpPr txBox="1"/>
          <p:nvPr/>
        </p:nvSpPr>
        <p:spPr>
          <a:xfrm>
            <a:off x="3598049" y="4038600"/>
            <a:ext cx="1941557"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1800" dirty="0" smtClean="0">
                <a:solidFill>
                  <a:srgbClr val="FF6600"/>
                </a:solidFill>
              </a:rPr>
              <a:t>Millennial births</a:t>
            </a:r>
            <a:endParaRPr lang="en-US" sz="1800" dirty="0">
              <a:solidFill>
                <a:srgbClr val="FF6600"/>
              </a:solidFill>
            </a:endParaRPr>
          </a:p>
        </p:txBody>
      </p:sp>
      <p:sp>
        <p:nvSpPr>
          <p:cNvPr id="11" name="Text Box 6"/>
          <p:cNvSpPr txBox="1">
            <a:spLocks noChangeArrowheads="1"/>
          </p:cNvSpPr>
          <p:nvPr/>
        </p:nvSpPr>
        <p:spPr bwMode="auto">
          <a:xfrm>
            <a:off x="1519207" y="2362200"/>
            <a:ext cx="11792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buFontTx/>
              <a:buNone/>
            </a:pPr>
            <a:r>
              <a:rPr lang="en-US" altLang="en-US" sz="1200" dirty="0" smtClean="0"/>
              <a:t>Roe </a:t>
            </a:r>
            <a:r>
              <a:rPr lang="en-US" altLang="en-US" sz="1200" dirty="0"/>
              <a:t>vs. Wade</a:t>
            </a:r>
          </a:p>
        </p:txBody>
      </p:sp>
      <p:cxnSp>
        <p:nvCxnSpPr>
          <p:cNvPr id="13" name="Straight Arrow Connector 12"/>
          <p:cNvCxnSpPr>
            <a:stCxn id="11" idx="1"/>
          </p:cNvCxnSpPr>
          <p:nvPr/>
        </p:nvCxnSpPr>
        <p:spPr bwMode="auto">
          <a:xfrm flipH="1">
            <a:off x="1219201" y="2500700"/>
            <a:ext cx="300006" cy="267474"/>
          </a:xfrm>
          <a:prstGeom prst="straightConnector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61012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pPr eaLnBrk="1" hangingPunct="1"/>
            <a:r>
              <a:rPr lang="en-US" altLang="en-US" dirty="0" smtClean="0"/>
              <a:t>US Population by Age</a:t>
            </a:r>
          </a:p>
        </p:txBody>
      </p:sp>
      <p:graphicFrame>
        <p:nvGraphicFramePr>
          <p:cNvPr id="16387" name="Object 5"/>
          <p:cNvGraphicFramePr>
            <a:graphicFrameLocks noGrp="1" noChangeAspect="1"/>
          </p:cNvGraphicFramePr>
          <p:nvPr>
            <p:ph idx="4294967295"/>
            <p:extLst>
              <p:ext uri="{D42A27DB-BD31-4B8C-83A1-F6EECF244321}">
                <p14:modId xmlns:p14="http://schemas.microsoft.com/office/powerpoint/2010/main" val="2454160168"/>
              </p:ext>
            </p:extLst>
          </p:nvPr>
        </p:nvGraphicFramePr>
        <p:xfrm>
          <a:off x="1035050" y="1219200"/>
          <a:ext cx="7223125" cy="5638800"/>
        </p:xfrm>
        <a:graphic>
          <a:graphicData uri="http://schemas.openxmlformats.org/presentationml/2006/ole">
            <mc:AlternateContent xmlns:mc="http://schemas.openxmlformats.org/markup-compatibility/2006">
              <mc:Choice xmlns:v="urn:schemas-microsoft-com:vml" Requires="v">
                <p:oleObj spid="_x0000_s22557" name="Worksheet" r:id="rId4" imgW="8162874" imgH="6372225" progId="Excel.Sheet.8">
                  <p:embed/>
                </p:oleObj>
              </mc:Choice>
              <mc:Fallback>
                <p:oleObj name="Worksheet" r:id="rId4" imgW="8162874" imgH="6372225" progId="Excel.Sheet.8">
                  <p:embed/>
                  <p:pic>
                    <p:nvPicPr>
                      <p:cNvPr id="0" name=""/>
                      <p:cNvPicPr>
                        <a:picLocks noChangeAspect="1" noChangeArrowheads="1"/>
                      </p:cNvPicPr>
                      <p:nvPr/>
                    </p:nvPicPr>
                    <p:blipFill>
                      <a:blip r:embed="rId5"/>
                      <a:srcRect/>
                      <a:stretch>
                        <a:fillRect/>
                      </a:stretch>
                    </p:blipFill>
                    <p:spPr bwMode="auto">
                      <a:xfrm>
                        <a:off x="1035050" y="1219200"/>
                        <a:ext cx="7223125"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8" name="Text Box 6"/>
          <p:cNvSpPr txBox="1">
            <a:spLocks noChangeArrowheads="1"/>
          </p:cNvSpPr>
          <p:nvPr/>
        </p:nvSpPr>
        <p:spPr bwMode="auto">
          <a:xfrm>
            <a:off x="6858000" y="31242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baseline="-25000" dirty="0">
                <a:latin typeface="Calibri" pitchFamily="34" charset="0"/>
                <a:ea typeface="ＭＳ Ｐゴシック" pitchFamily="34" charset="-128"/>
              </a:rPr>
              <a:t>Millennial</a:t>
            </a:r>
          </a:p>
          <a:p>
            <a:pPr>
              <a:spcBef>
                <a:spcPct val="0"/>
              </a:spcBef>
              <a:buFontTx/>
              <a:buNone/>
            </a:pPr>
            <a:r>
              <a:rPr lang="en-US" altLang="en-US" sz="2400" baseline="-25000" dirty="0">
                <a:latin typeface="Calibri" pitchFamily="34" charset="0"/>
                <a:ea typeface="ＭＳ Ｐゴシック" pitchFamily="34" charset="-128"/>
              </a:rPr>
              <a:t>Wave</a:t>
            </a:r>
          </a:p>
        </p:txBody>
      </p:sp>
      <p:sp>
        <p:nvSpPr>
          <p:cNvPr id="16389" name="Text Box 6"/>
          <p:cNvSpPr txBox="1">
            <a:spLocks noChangeArrowheads="1"/>
          </p:cNvSpPr>
          <p:nvPr/>
        </p:nvSpPr>
        <p:spPr bwMode="auto">
          <a:xfrm>
            <a:off x="3124200" y="37338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baseline="-25000" dirty="0">
                <a:latin typeface="Calibri" pitchFamily="34" charset="0"/>
                <a:ea typeface="ＭＳ Ｐゴシック" pitchFamily="34" charset="-128"/>
              </a:rPr>
              <a:t>Boomer </a:t>
            </a:r>
          </a:p>
          <a:p>
            <a:pPr>
              <a:spcBef>
                <a:spcPct val="0"/>
              </a:spcBef>
              <a:buFontTx/>
              <a:buNone/>
            </a:pPr>
            <a:r>
              <a:rPr lang="en-US" altLang="en-US" sz="2400" baseline="-25000" dirty="0">
                <a:latin typeface="Calibri" pitchFamily="34" charset="0"/>
                <a:ea typeface="ＭＳ Ｐゴシック" pitchFamily="34" charset="-128"/>
              </a:rPr>
              <a:t>Wave</a:t>
            </a:r>
          </a:p>
        </p:txBody>
      </p:sp>
      <p:sp>
        <p:nvSpPr>
          <p:cNvPr id="16390" name="Text Box 6"/>
          <p:cNvSpPr txBox="1">
            <a:spLocks noChangeArrowheads="1"/>
          </p:cNvSpPr>
          <p:nvPr/>
        </p:nvSpPr>
        <p:spPr bwMode="auto">
          <a:xfrm>
            <a:off x="1600200" y="45720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baseline="-25000" dirty="0">
                <a:latin typeface="Calibri" pitchFamily="34" charset="0"/>
                <a:ea typeface="ＭＳ Ｐゴシック" pitchFamily="34" charset="-128"/>
              </a:rPr>
              <a:t>WWII Gen</a:t>
            </a:r>
          </a:p>
          <a:p>
            <a:pPr>
              <a:spcBef>
                <a:spcPct val="0"/>
              </a:spcBef>
              <a:buFontTx/>
              <a:buNone/>
            </a:pPr>
            <a:r>
              <a:rPr lang="en-US" altLang="en-US" sz="2400" baseline="-25000" dirty="0">
                <a:latin typeface="Calibri" pitchFamily="34" charset="0"/>
                <a:ea typeface="ＭＳ Ｐゴシック" pitchFamily="34" charset="-128"/>
              </a:rPr>
              <a:t>Wave</a:t>
            </a:r>
          </a:p>
        </p:txBody>
      </p:sp>
      <p:sp>
        <p:nvSpPr>
          <p:cNvPr id="7" name="Text Box 6"/>
          <p:cNvSpPr txBox="1">
            <a:spLocks noChangeArrowheads="1"/>
          </p:cNvSpPr>
          <p:nvPr/>
        </p:nvSpPr>
        <p:spPr bwMode="auto">
          <a:xfrm>
            <a:off x="5257800" y="3733800"/>
            <a:ext cx="1066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baseline="-25000" dirty="0" smtClean="0">
                <a:latin typeface="Calibri" pitchFamily="34" charset="0"/>
                <a:ea typeface="ＭＳ Ｐゴシック" pitchFamily="34" charset="-128"/>
              </a:rPr>
              <a:t>Xer Slump</a:t>
            </a:r>
            <a:endParaRPr lang="en-US" altLang="en-US" sz="2400" baseline="-25000" dirty="0">
              <a:latin typeface="Calibri" pitchFamily="34" charset="0"/>
              <a:ea typeface="ＭＳ Ｐゴシック" pitchFamily="34" charset="-128"/>
            </a:endParaRPr>
          </a:p>
        </p:txBody>
      </p:sp>
    </p:spTree>
    <p:extLst>
      <p:ext uri="{BB962C8B-B14F-4D97-AF65-F5344CB8AC3E}">
        <p14:creationId xmlns:p14="http://schemas.microsoft.com/office/powerpoint/2010/main" val="1167125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ord 13"/>
          <p:cNvSpPr/>
          <p:nvPr/>
        </p:nvSpPr>
        <p:spPr bwMode="auto">
          <a:xfrm flipH="1">
            <a:off x="-7543800" y="1756971"/>
            <a:ext cx="16611600" cy="4058126"/>
          </a:xfrm>
          <a:prstGeom prst="chord">
            <a:avLst>
              <a:gd name="adj1" fmla="val 4117247"/>
              <a:gd name="adj2" fmla="val 17482011"/>
            </a:avLst>
          </a:prstGeom>
          <a:solidFill>
            <a:srgbClr val="FF0000">
              <a:alpha val="31000"/>
            </a:srgbClr>
          </a:solidFill>
          <a:ln>
            <a:noFill/>
          </a:ln>
          <a:effectLst/>
          <a:ex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buNone/>
              <a:tabLst/>
            </a:pPr>
            <a:endParaRPr kumimoji="0" lang="en-US" sz="3200" b="1" i="0" u="none" strike="noStrike" cap="none" normalizeH="0" baseline="0" dirty="0" smtClean="0">
              <a:ln>
                <a:noFill/>
              </a:ln>
              <a:solidFill>
                <a:schemeClr val="tx1"/>
              </a:solidFill>
              <a:effectLst/>
              <a:latin typeface="Arial" charset="0"/>
            </a:endParaRPr>
          </a:p>
        </p:txBody>
      </p:sp>
      <p:sp>
        <p:nvSpPr>
          <p:cNvPr id="243714" name="Rectangle 2"/>
          <p:cNvSpPr>
            <a:spLocks noGrp="1" noChangeArrowheads="1"/>
          </p:cNvSpPr>
          <p:nvPr>
            <p:ph type="title" idx="4294967295"/>
          </p:nvPr>
        </p:nvSpPr>
        <p:spPr/>
        <p:txBody>
          <a:bodyPr/>
          <a:lstStyle/>
          <a:p>
            <a:r>
              <a:rPr lang="en-US" altLang="en-US" dirty="0"/>
              <a:t>US Generations in </a:t>
            </a:r>
            <a:r>
              <a:rPr lang="en-US" altLang="en-US" dirty="0" smtClean="0"/>
              <a:t>2018</a:t>
            </a:r>
            <a:endParaRPr lang="en-US" altLang="en-US" dirty="0"/>
          </a:p>
        </p:txBody>
      </p:sp>
      <p:sp>
        <p:nvSpPr>
          <p:cNvPr id="243715" name="Rectangle 3"/>
          <p:cNvSpPr>
            <a:spLocks noGrp="1" noChangeArrowheads="1"/>
          </p:cNvSpPr>
          <p:nvPr>
            <p:ph type="body" sz="half" idx="4294967295"/>
          </p:nvPr>
        </p:nvSpPr>
        <p:spPr>
          <a:xfrm>
            <a:off x="575667" y="6430326"/>
            <a:ext cx="1676400" cy="351474"/>
          </a:xfrm>
        </p:spPr>
        <p:txBody>
          <a:bodyPr/>
          <a:lstStyle/>
          <a:p>
            <a:pPr marL="0" indent="0" algn="ctr">
              <a:buNone/>
            </a:pPr>
            <a:r>
              <a:rPr lang="en-US" altLang="en-US" sz="1800" dirty="0" smtClean="0">
                <a:solidFill>
                  <a:srgbClr val="FF6600"/>
                </a:solidFill>
              </a:rPr>
              <a:t>Plurals</a:t>
            </a:r>
            <a:r>
              <a:rPr lang="en-US" altLang="en-US" sz="1800" dirty="0" smtClean="0"/>
              <a:t> – 0-14</a:t>
            </a:r>
            <a:endParaRPr lang="en-US" altLang="en-US" sz="1800" dirty="0"/>
          </a:p>
        </p:txBody>
      </p:sp>
      <p:pic>
        <p:nvPicPr>
          <p:cNvPr id="243719" name="Picture 7"/>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642938" y="1304925"/>
            <a:ext cx="154185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lated image"/>
          <p:cNvSpPr>
            <a:spLocks noChangeAspect="1" noChangeArrowheads="1"/>
          </p:cNvSpPr>
          <p:nvPr/>
        </p:nvSpPr>
        <p:spPr bwMode="auto">
          <a:xfrm>
            <a:off x="347663" y="-2428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6263" name="Picture 7" descr="1200px-March_for_Our_Lives_Washington_DC_2018_-_Signs_and_Marchers_68.jpg"/>
          <p:cNvPicPr>
            <a:picLocks noChangeAspect="1" noChangeArrowheads="1"/>
          </p:cNvPicPr>
          <p:nvPr/>
        </p:nvPicPr>
        <p:blipFill rotWithShape="1">
          <a:blip r:embed="rId5">
            <a:extLst>
              <a:ext uri="{28A0092B-C50C-407E-A947-70E740481C1C}">
                <a14:useLocalDpi xmlns:a14="http://schemas.microsoft.com/office/drawing/2010/main" val="0"/>
              </a:ext>
            </a:extLst>
          </a:blip>
          <a:srcRect l="23451" t="18143" r="19458" b="21046"/>
          <a:stretch/>
        </p:blipFill>
        <p:spPr bwMode="auto">
          <a:xfrm>
            <a:off x="652463" y="5380674"/>
            <a:ext cx="1541741" cy="1096326"/>
          </a:xfrm>
          <a:prstGeom prst="rect">
            <a:avLst/>
          </a:prstGeom>
          <a:noFill/>
          <a:extLst>
            <a:ext uri="{909E8E84-426E-40DD-AFC4-6F175D3DCCD1}">
              <a14:hiddenFill xmlns:a14="http://schemas.microsoft.com/office/drawing/2010/main">
                <a:solidFill>
                  <a:srgbClr val="FFFFFF"/>
                </a:solidFill>
              </a14:hiddenFill>
            </a:ext>
          </a:extLst>
        </p:spPr>
      </p:pic>
      <p:pic>
        <p:nvPicPr>
          <p:cNvPr id="243717"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3962400" y="1625084"/>
            <a:ext cx="1546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2400"/>
          <a:stretch/>
        </p:blipFill>
        <p:spPr bwMode="auto">
          <a:xfrm>
            <a:off x="7315200" y="3253725"/>
            <a:ext cx="1549179" cy="106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descr="Image result for millennial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6101" y="4867275"/>
            <a:ext cx="1592711"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2307193"/>
            <a:ext cx="1723549" cy="369332"/>
          </a:xfrm>
          <a:prstGeom prst="rect">
            <a:avLst/>
          </a:prstGeom>
        </p:spPr>
        <p:txBody>
          <a:bodyPr wrap="none">
            <a:spAutoFit/>
          </a:bodyPr>
          <a:lstStyle/>
          <a:p>
            <a:pPr marL="0" indent="0">
              <a:buNone/>
            </a:pPr>
            <a:r>
              <a:rPr lang="en-US" altLang="en-US" sz="1800" b="0" dirty="0" smtClean="0">
                <a:solidFill>
                  <a:srgbClr val="FF6600"/>
                </a:solidFill>
                <a:latin typeface="+mn-lt"/>
              </a:rPr>
              <a:t>Silents </a:t>
            </a:r>
            <a:r>
              <a:rPr lang="en-US" altLang="en-US" sz="1800" b="0" dirty="0" smtClean="0">
                <a:latin typeface="+mn-lt"/>
              </a:rPr>
              <a:t>– 76-93</a:t>
            </a:r>
            <a:endParaRPr lang="en-US" altLang="en-US" sz="1800" b="0" dirty="0">
              <a:latin typeface="+mn-lt"/>
            </a:endParaRPr>
          </a:p>
        </p:txBody>
      </p:sp>
      <p:sp>
        <p:nvSpPr>
          <p:cNvPr id="4" name="Rectangle 3"/>
          <p:cNvSpPr/>
          <p:nvPr/>
        </p:nvSpPr>
        <p:spPr>
          <a:xfrm>
            <a:off x="3836819" y="2764393"/>
            <a:ext cx="1954381" cy="369332"/>
          </a:xfrm>
          <a:prstGeom prst="rect">
            <a:avLst/>
          </a:prstGeom>
        </p:spPr>
        <p:txBody>
          <a:bodyPr wrap="none">
            <a:spAutoFit/>
          </a:bodyPr>
          <a:lstStyle/>
          <a:p>
            <a:pPr marL="0" indent="0">
              <a:buNone/>
            </a:pPr>
            <a:r>
              <a:rPr lang="en-US" altLang="en-US" sz="1800" b="0" dirty="0" smtClean="0">
                <a:solidFill>
                  <a:srgbClr val="FF6600"/>
                </a:solidFill>
                <a:latin typeface="+mn-lt"/>
              </a:rPr>
              <a:t>Boomers</a:t>
            </a:r>
            <a:r>
              <a:rPr lang="en-US" altLang="en-US" sz="1800" b="0" dirty="0" smtClean="0">
                <a:latin typeface="+mn-lt"/>
              </a:rPr>
              <a:t> – 58-75</a:t>
            </a:r>
            <a:endParaRPr lang="en-US" altLang="en-US" sz="1800" b="0" dirty="0">
              <a:solidFill>
                <a:srgbClr val="FF6600"/>
              </a:solidFill>
              <a:latin typeface="+mn-lt"/>
            </a:endParaRPr>
          </a:p>
        </p:txBody>
      </p:sp>
      <p:sp>
        <p:nvSpPr>
          <p:cNvPr id="5" name="Rectangle 4"/>
          <p:cNvSpPr/>
          <p:nvPr/>
        </p:nvSpPr>
        <p:spPr>
          <a:xfrm>
            <a:off x="7315200" y="4318344"/>
            <a:ext cx="1505540" cy="369332"/>
          </a:xfrm>
          <a:prstGeom prst="rect">
            <a:avLst/>
          </a:prstGeom>
        </p:spPr>
        <p:txBody>
          <a:bodyPr wrap="none">
            <a:spAutoFit/>
          </a:bodyPr>
          <a:lstStyle/>
          <a:p>
            <a:pPr marL="0" indent="0">
              <a:buNone/>
            </a:pPr>
            <a:r>
              <a:rPr lang="en-US" altLang="en-US" sz="1800" b="0" dirty="0" smtClean="0">
                <a:solidFill>
                  <a:srgbClr val="FF6600"/>
                </a:solidFill>
                <a:latin typeface="+mn-lt"/>
              </a:rPr>
              <a:t>Xers</a:t>
            </a:r>
            <a:r>
              <a:rPr lang="en-US" altLang="en-US" sz="1800" b="0" dirty="0" smtClean="0">
                <a:latin typeface="+mn-lt"/>
              </a:rPr>
              <a:t> – 37-57</a:t>
            </a:r>
            <a:endParaRPr lang="en-US" altLang="en-US" sz="1800" b="0" dirty="0">
              <a:solidFill>
                <a:srgbClr val="FF6600"/>
              </a:solidFill>
              <a:latin typeface="+mn-lt"/>
            </a:endParaRPr>
          </a:p>
        </p:txBody>
      </p:sp>
      <p:sp>
        <p:nvSpPr>
          <p:cNvPr id="6" name="Rectangle 5"/>
          <p:cNvSpPr/>
          <p:nvPr/>
        </p:nvSpPr>
        <p:spPr>
          <a:xfrm>
            <a:off x="3733800" y="6040993"/>
            <a:ext cx="2108269" cy="369332"/>
          </a:xfrm>
          <a:prstGeom prst="rect">
            <a:avLst/>
          </a:prstGeom>
        </p:spPr>
        <p:txBody>
          <a:bodyPr wrap="none">
            <a:spAutoFit/>
          </a:bodyPr>
          <a:lstStyle/>
          <a:p>
            <a:pPr marL="0" indent="0">
              <a:buNone/>
            </a:pPr>
            <a:r>
              <a:rPr lang="en-US" altLang="en-US" sz="1800" b="0" dirty="0" smtClean="0">
                <a:solidFill>
                  <a:srgbClr val="FF6600"/>
                </a:solidFill>
                <a:latin typeface="+mn-lt"/>
              </a:rPr>
              <a:t>Millennials </a:t>
            </a:r>
            <a:r>
              <a:rPr lang="en-US" altLang="en-US" sz="1800" b="0" dirty="0" smtClean="0">
                <a:latin typeface="+mn-lt"/>
              </a:rPr>
              <a:t>– 15-36</a:t>
            </a:r>
          </a:p>
        </p:txBody>
      </p:sp>
      <p:sp>
        <p:nvSpPr>
          <p:cNvPr id="12" name="Chord 11"/>
          <p:cNvSpPr/>
          <p:nvPr/>
        </p:nvSpPr>
        <p:spPr bwMode="auto">
          <a:xfrm>
            <a:off x="2184797" y="3438525"/>
            <a:ext cx="939403" cy="990600"/>
          </a:xfrm>
          <a:prstGeom prst="chord">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7" name="Rectangle 6"/>
          <p:cNvSpPr/>
          <p:nvPr/>
        </p:nvSpPr>
        <p:spPr>
          <a:xfrm>
            <a:off x="642938" y="3365125"/>
            <a:ext cx="6096000" cy="1138773"/>
          </a:xfrm>
          <a:prstGeom prst="rect">
            <a:avLst/>
          </a:prstGeom>
        </p:spPr>
        <p:txBody>
          <a:bodyPr wrap="square">
            <a:spAutoFit/>
          </a:bodyPr>
          <a:lstStyle/>
          <a:p>
            <a:pPr>
              <a:buNone/>
            </a:pPr>
            <a:r>
              <a:rPr lang="en-US" sz="2000" dirty="0">
                <a:latin typeface="Arial" charset="0"/>
              </a:rPr>
              <a:t>Millennials are </a:t>
            </a:r>
            <a:r>
              <a:rPr lang="en-US" sz="2000" dirty="0" smtClean="0">
                <a:latin typeface="Arial" charset="0"/>
              </a:rPr>
              <a:t>where </a:t>
            </a:r>
            <a:r>
              <a:rPr lang="en-US" sz="2000" dirty="0">
                <a:latin typeface="Arial" charset="0"/>
              </a:rPr>
              <a:t>Boomers were </a:t>
            </a:r>
            <a:r>
              <a:rPr lang="en-US" sz="2000" dirty="0" smtClean="0">
                <a:latin typeface="Arial" charset="0"/>
              </a:rPr>
              <a:t>~1980</a:t>
            </a:r>
            <a:endParaRPr lang="en-US" sz="2000" dirty="0">
              <a:latin typeface="Arial" charset="0"/>
            </a:endParaRPr>
          </a:p>
          <a:p>
            <a:pPr>
              <a:buNone/>
            </a:pPr>
            <a:r>
              <a:rPr lang="en-US" sz="2000" dirty="0">
                <a:latin typeface="Arial" charset="0"/>
              </a:rPr>
              <a:t>Millennials are where Xers were ~</a:t>
            </a:r>
            <a:r>
              <a:rPr lang="en-US" sz="2000" dirty="0" smtClean="0">
                <a:latin typeface="Arial" charset="0"/>
              </a:rPr>
              <a:t>1995</a:t>
            </a:r>
          </a:p>
          <a:p>
            <a:pPr>
              <a:buNone/>
            </a:pPr>
            <a:r>
              <a:rPr lang="en-US" sz="2000" dirty="0" smtClean="0">
                <a:latin typeface="Arial" charset="0"/>
              </a:rPr>
              <a:t>Plurals are where Boomers were ~1958</a:t>
            </a:r>
            <a:endParaRPr lang="en-US" sz="2000" dirty="0">
              <a:latin typeface="Arial" charset="0"/>
            </a:endParaRPr>
          </a:p>
        </p:txBody>
      </p:sp>
    </p:spTree>
    <p:extLst>
      <p:ext uri="{BB962C8B-B14F-4D97-AF65-F5344CB8AC3E}">
        <p14:creationId xmlns:p14="http://schemas.microsoft.com/office/powerpoint/2010/main" val="318273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BTW, What about 2020?</a:t>
            </a:r>
            <a:endParaRPr lang="en-US" dirty="0"/>
          </a:p>
        </p:txBody>
      </p:sp>
      <p:pic>
        <p:nvPicPr>
          <p:cNvPr id="46084" name="Picture 4" descr="Millennial and Gen X voters edged out older generations in 2016 v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743075"/>
            <a:ext cx="3225034" cy="482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551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Alternate Generational Models</a:t>
            </a:r>
            <a:endParaRPr lang="en-US" sz="3600" dirty="0"/>
          </a:p>
        </p:txBody>
      </p:sp>
      <p:sp>
        <p:nvSpPr>
          <p:cNvPr id="3" name="Content Placeholder 2"/>
          <p:cNvSpPr>
            <a:spLocks noGrp="1"/>
          </p:cNvSpPr>
          <p:nvPr>
            <p:ph idx="1"/>
          </p:nvPr>
        </p:nvSpPr>
        <p:spPr>
          <a:xfrm>
            <a:off x="304800" y="1600200"/>
            <a:ext cx="8610600" cy="5029200"/>
          </a:xfrm>
        </p:spPr>
        <p:txBody>
          <a:bodyPr/>
          <a:lstStyle/>
          <a:p>
            <a:r>
              <a:rPr lang="en-US" sz="2400" dirty="0" smtClean="0">
                <a:solidFill>
                  <a:srgbClr val="FF6600"/>
                </a:solidFill>
              </a:rPr>
              <a:t>Marketers (e.g. Bruce Tulgan)</a:t>
            </a:r>
          </a:p>
          <a:p>
            <a:pPr lvl="1"/>
            <a:r>
              <a:rPr lang="en-US" sz="2000" dirty="0" smtClean="0"/>
              <a:t>Mostly technology-based</a:t>
            </a:r>
          </a:p>
          <a:p>
            <a:pPr lvl="1"/>
            <a:r>
              <a:rPr lang="en-US" sz="2000" dirty="0" smtClean="0"/>
              <a:t>Short length (~10 years)</a:t>
            </a:r>
          </a:p>
          <a:p>
            <a:pPr lvl="1"/>
            <a:r>
              <a:rPr lang="en-US" sz="2000" dirty="0" smtClean="0"/>
              <a:t>Ideology to transactional (good for capitalism)</a:t>
            </a:r>
          </a:p>
          <a:p>
            <a:pPr lvl="1"/>
            <a:r>
              <a:rPr lang="en-US" sz="2000" dirty="0" smtClean="0"/>
              <a:t>GenX, GenY, GenZ … oops</a:t>
            </a:r>
          </a:p>
          <a:p>
            <a:r>
              <a:rPr lang="en-US" sz="2400" dirty="0" smtClean="0">
                <a:solidFill>
                  <a:srgbClr val="FF6600"/>
                </a:solidFill>
              </a:rPr>
              <a:t>Jean Twenge </a:t>
            </a:r>
          </a:p>
          <a:p>
            <a:pPr lvl="1"/>
            <a:r>
              <a:rPr lang="en-US" sz="2000" dirty="0" smtClean="0"/>
              <a:t>Blends Xers and Millennials into “Generation Me”</a:t>
            </a:r>
          </a:p>
          <a:p>
            <a:pPr lvl="1"/>
            <a:r>
              <a:rPr lang="en-US" sz="2000" dirty="0" smtClean="0"/>
              <a:t>Long (~20-30 years)</a:t>
            </a:r>
          </a:p>
          <a:p>
            <a:pPr lvl="1"/>
            <a:r>
              <a:rPr lang="en-US" sz="2000" dirty="0" smtClean="0"/>
              <a:t>Uniformly downbeat (“I’m a loser, baby)</a:t>
            </a:r>
          </a:p>
        </p:txBody>
      </p:sp>
      <p:pic>
        <p:nvPicPr>
          <p:cNvPr id="4" name="Picture 15" descr="Jean Twenge 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7198" y="3581400"/>
            <a:ext cx="111041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4464_6836_Tulgan,%20Bruce"/>
          <p:cNvPicPr>
            <a:picLocks noChangeAspect="1" noChangeArrowheads="1"/>
          </p:cNvPicPr>
          <p:nvPr/>
        </p:nvPicPr>
        <p:blipFill>
          <a:blip r:embed="rId3">
            <a:extLst>
              <a:ext uri="{28A0092B-C50C-407E-A947-70E740481C1C}">
                <a14:useLocalDpi xmlns:a14="http://schemas.microsoft.com/office/drawing/2010/main" val="0"/>
              </a:ext>
            </a:extLst>
          </a:blip>
          <a:srcRect b="24170"/>
          <a:stretch>
            <a:fillRect/>
          </a:stretch>
        </p:blipFill>
        <p:spPr bwMode="auto">
          <a:xfrm>
            <a:off x="7371974" y="2020402"/>
            <a:ext cx="900865" cy="96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982578" y="3135900"/>
            <a:ext cx="1679658" cy="338554"/>
          </a:xfrm>
          <a:prstGeom prst="rect">
            <a:avLst/>
          </a:prstGeom>
          <a:noFill/>
        </p:spPr>
        <p:txBody>
          <a:bodyPr wrap="square" rtlCol="0">
            <a:spAutoFit/>
          </a:bodyPr>
          <a:lstStyle/>
          <a:p>
            <a:pPr algn="ctr">
              <a:buNone/>
            </a:pPr>
            <a:r>
              <a:rPr lang="en-US" sz="1600" dirty="0" smtClean="0">
                <a:solidFill>
                  <a:srgbClr val="FFFF00"/>
                </a:solidFill>
              </a:rPr>
              <a:t>They’re Xers</a:t>
            </a:r>
            <a:endParaRPr lang="en-US" sz="1600" dirty="0">
              <a:solidFill>
                <a:srgbClr val="FFFF00"/>
              </a:solidFill>
            </a:endParaRPr>
          </a:p>
        </p:txBody>
      </p:sp>
    </p:spTree>
    <p:extLst>
      <p:ext uri="{BB962C8B-B14F-4D97-AF65-F5344CB8AC3E}">
        <p14:creationId xmlns:p14="http://schemas.microsoft.com/office/powerpoint/2010/main" val="335623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Generational Names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99496360"/>
              </p:ext>
            </p:extLst>
          </p:nvPr>
        </p:nvGraphicFramePr>
        <p:xfrm>
          <a:off x="609600" y="1905000"/>
          <a:ext cx="7696200" cy="2595880"/>
        </p:xfrm>
        <a:graphic>
          <a:graphicData uri="http://schemas.openxmlformats.org/drawingml/2006/table">
            <a:tbl>
              <a:tblPr firstRow="1" bandRow="1">
                <a:tableStyleId>{5C22544A-7EE6-4342-B048-85BDC9FD1C3A}</a:tableStyleId>
              </a:tblPr>
              <a:tblGrid>
                <a:gridCol w="1924050"/>
                <a:gridCol w="1924050"/>
                <a:gridCol w="1924050"/>
                <a:gridCol w="1924050"/>
              </a:tblGrid>
              <a:tr h="370840">
                <a:tc>
                  <a:txBody>
                    <a:bodyPr/>
                    <a:lstStyle/>
                    <a:p>
                      <a:r>
                        <a:rPr lang="en-US" dirty="0" smtClean="0"/>
                        <a:t>S &amp; H</a:t>
                      </a:r>
                      <a:r>
                        <a:rPr lang="en-US" baseline="0" dirty="0" smtClean="0"/>
                        <a:t> Name</a:t>
                      </a:r>
                      <a:endParaRPr lang="en-US" dirty="0"/>
                    </a:p>
                  </a:txBody>
                  <a:tcPr/>
                </a:tc>
                <a:tc>
                  <a:txBody>
                    <a:bodyPr/>
                    <a:lstStyle/>
                    <a:p>
                      <a:r>
                        <a:rPr lang="en-US" dirty="0" smtClean="0"/>
                        <a:t>Marketers</a:t>
                      </a:r>
                      <a:endParaRPr lang="en-US" dirty="0"/>
                    </a:p>
                  </a:txBody>
                  <a:tcPr/>
                </a:tc>
                <a:tc>
                  <a:txBody>
                    <a:bodyPr/>
                    <a:lstStyle/>
                    <a:p>
                      <a:r>
                        <a:rPr lang="en-US" dirty="0" smtClean="0"/>
                        <a:t>Twenge</a:t>
                      </a:r>
                      <a:endParaRPr lang="en-US" dirty="0"/>
                    </a:p>
                  </a:txBody>
                  <a:tcPr/>
                </a:tc>
                <a:tc>
                  <a:txBody>
                    <a:bodyPr/>
                    <a:lstStyle/>
                    <a:p>
                      <a:r>
                        <a:rPr lang="en-US" dirty="0" smtClean="0"/>
                        <a:t>Pew</a:t>
                      </a:r>
                      <a:endParaRPr lang="en-US" dirty="0"/>
                    </a:p>
                  </a:txBody>
                  <a:tcPr/>
                </a:tc>
              </a:tr>
              <a:tr h="370840">
                <a:tc>
                  <a:txBody>
                    <a:bodyPr/>
                    <a:lstStyle/>
                    <a:p>
                      <a:r>
                        <a:rPr lang="en-US" dirty="0" smtClean="0"/>
                        <a:t>G.I</a:t>
                      </a:r>
                      <a:endParaRPr lang="en-US" dirty="0"/>
                    </a:p>
                  </a:txBody>
                  <a:tcPr/>
                </a:tc>
                <a:tc>
                  <a:txBody>
                    <a:bodyPr/>
                    <a:lstStyle/>
                    <a:p>
                      <a:r>
                        <a:rPr lang="en-US" dirty="0" smtClean="0">
                          <a:solidFill>
                            <a:schemeClr val="tx1">
                              <a:lumMod val="65000"/>
                            </a:schemeClr>
                          </a:solidFill>
                        </a:rPr>
                        <a:t>I don’t care</a:t>
                      </a:r>
                      <a:endParaRPr lang="en-US" dirty="0">
                        <a:solidFill>
                          <a:schemeClr val="tx1">
                            <a:lumMod val="65000"/>
                          </a:schemeClr>
                        </a:solidFill>
                      </a:endParaRPr>
                    </a:p>
                  </a:txBody>
                  <a:tcPr/>
                </a:tc>
                <a:tc>
                  <a:txBody>
                    <a:bodyPr/>
                    <a:lstStyle/>
                    <a:p>
                      <a:r>
                        <a:rPr lang="en-US" dirty="0" smtClean="0">
                          <a:solidFill>
                            <a:schemeClr val="tx1">
                              <a:lumMod val="65000"/>
                            </a:schemeClr>
                          </a:solidFill>
                        </a:rPr>
                        <a:t>I don’t care</a:t>
                      </a:r>
                      <a:endParaRPr lang="en-US" dirty="0">
                        <a:solidFill>
                          <a:schemeClr val="tx1">
                            <a:lumMod val="65000"/>
                          </a:schemeClr>
                        </a:solidFill>
                      </a:endParaRPr>
                    </a:p>
                  </a:txBody>
                  <a:tcPr/>
                </a:tc>
                <a:tc>
                  <a:txBody>
                    <a:bodyPr/>
                    <a:lstStyle/>
                    <a:p>
                      <a:r>
                        <a:rPr lang="en-US" dirty="0" smtClean="0"/>
                        <a:t>Matures</a:t>
                      </a:r>
                      <a:endParaRPr lang="en-US" dirty="0"/>
                    </a:p>
                  </a:txBody>
                  <a:tcPr/>
                </a:tc>
              </a:tr>
              <a:tr h="370840">
                <a:tc>
                  <a:txBody>
                    <a:bodyPr/>
                    <a:lstStyle/>
                    <a:p>
                      <a:r>
                        <a:rPr lang="en-US" dirty="0" smtClean="0"/>
                        <a:t>Silent</a:t>
                      </a:r>
                      <a:endParaRPr lang="en-US" dirty="0"/>
                    </a:p>
                  </a:txBody>
                  <a:tcPr/>
                </a:tc>
                <a:tc>
                  <a:txBody>
                    <a:bodyPr/>
                    <a:lstStyle/>
                    <a:p>
                      <a:r>
                        <a:rPr lang="en-US" dirty="0" smtClean="0">
                          <a:solidFill>
                            <a:schemeClr val="tx1">
                              <a:lumMod val="65000"/>
                            </a:schemeClr>
                          </a:solidFill>
                        </a:rPr>
                        <a:t>I don’t care</a:t>
                      </a:r>
                      <a:endParaRPr lang="en-US" dirty="0">
                        <a:solidFill>
                          <a:schemeClr val="tx1">
                            <a:lumMod val="65000"/>
                          </a:schemeClr>
                        </a:solidFill>
                      </a:endParaRPr>
                    </a:p>
                  </a:txBody>
                  <a:tcPr/>
                </a:tc>
                <a:tc>
                  <a:txBody>
                    <a:bodyPr/>
                    <a:lstStyle/>
                    <a:p>
                      <a:r>
                        <a:rPr lang="en-US" dirty="0" smtClean="0">
                          <a:solidFill>
                            <a:schemeClr val="tx1">
                              <a:lumMod val="65000"/>
                            </a:schemeClr>
                          </a:solidFill>
                        </a:rPr>
                        <a:t>I don’t care</a:t>
                      </a:r>
                      <a:endParaRPr lang="en-US" dirty="0">
                        <a:solidFill>
                          <a:schemeClr val="tx1">
                            <a:lumMod val="65000"/>
                          </a:schemeClr>
                        </a:solidFill>
                      </a:endParaRPr>
                    </a:p>
                  </a:txBody>
                  <a:tcPr/>
                </a:tc>
                <a:tc>
                  <a:txBody>
                    <a:bodyPr/>
                    <a:lstStyle/>
                    <a:p>
                      <a:r>
                        <a:rPr lang="en-US" dirty="0" smtClean="0"/>
                        <a:t>Matures</a:t>
                      </a:r>
                      <a:endParaRPr lang="en-US" dirty="0"/>
                    </a:p>
                  </a:txBody>
                  <a:tcPr/>
                </a:tc>
              </a:tr>
              <a:tr h="370840">
                <a:tc>
                  <a:txBody>
                    <a:bodyPr/>
                    <a:lstStyle/>
                    <a:p>
                      <a:r>
                        <a:rPr lang="en-US" dirty="0" smtClean="0"/>
                        <a:t>Boomer</a:t>
                      </a:r>
                      <a:endParaRPr lang="en-US" dirty="0"/>
                    </a:p>
                  </a:txBody>
                  <a:tcPr/>
                </a:tc>
                <a:tc>
                  <a:txBody>
                    <a:bodyPr/>
                    <a:lstStyle/>
                    <a:p>
                      <a:r>
                        <a:rPr lang="en-US" dirty="0" smtClean="0"/>
                        <a:t>Boomer</a:t>
                      </a:r>
                      <a:endParaRPr lang="en-US" dirty="0"/>
                    </a:p>
                  </a:txBody>
                  <a:tcPr/>
                </a:tc>
                <a:tc>
                  <a:txBody>
                    <a:bodyPr/>
                    <a:lstStyle/>
                    <a:p>
                      <a:r>
                        <a:rPr lang="en-US" dirty="0" smtClean="0"/>
                        <a:t>Boomer</a:t>
                      </a:r>
                      <a:endParaRPr lang="en-US" dirty="0"/>
                    </a:p>
                  </a:txBody>
                  <a:tcPr/>
                </a:tc>
                <a:tc>
                  <a:txBody>
                    <a:bodyPr/>
                    <a:lstStyle/>
                    <a:p>
                      <a:r>
                        <a:rPr lang="en-US" dirty="0" smtClean="0"/>
                        <a:t>Boomer</a:t>
                      </a:r>
                      <a:endParaRPr lang="en-US" dirty="0"/>
                    </a:p>
                  </a:txBody>
                  <a:tcPr/>
                </a:tc>
              </a:tr>
              <a:tr h="370840">
                <a:tc>
                  <a:txBody>
                    <a:bodyPr/>
                    <a:lstStyle/>
                    <a:p>
                      <a:r>
                        <a:rPr lang="en-US" dirty="0" smtClean="0"/>
                        <a:t>Xer</a:t>
                      </a:r>
                      <a:endParaRPr lang="en-US" dirty="0"/>
                    </a:p>
                  </a:txBody>
                  <a:tcPr/>
                </a:tc>
                <a:tc>
                  <a:txBody>
                    <a:bodyPr/>
                    <a:lstStyle/>
                    <a:p>
                      <a:r>
                        <a:rPr lang="en-US" dirty="0" smtClean="0"/>
                        <a:t>GenX</a:t>
                      </a:r>
                      <a:endParaRPr lang="en-US" dirty="0"/>
                    </a:p>
                  </a:txBody>
                  <a:tcPr/>
                </a:tc>
                <a:tc>
                  <a:txBody>
                    <a:bodyPr/>
                    <a:lstStyle/>
                    <a:p>
                      <a:r>
                        <a:rPr lang="en-US" dirty="0" smtClean="0"/>
                        <a:t>Generation Me</a:t>
                      </a:r>
                      <a:endParaRPr lang="en-US" dirty="0"/>
                    </a:p>
                  </a:txBody>
                  <a:tcPr/>
                </a:tc>
                <a:tc>
                  <a:txBody>
                    <a:bodyPr/>
                    <a:lstStyle/>
                    <a:p>
                      <a:r>
                        <a:rPr lang="en-US" dirty="0" smtClean="0"/>
                        <a:t>Xer</a:t>
                      </a:r>
                      <a:endParaRPr lang="en-US" dirty="0"/>
                    </a:p>
                  </a:txBody>
                  <a:tcPr/>
                </a:tc>
              </a:tr>
              <a:tr h="370840">
                <a:tc>
                  <a:txBody>
                    <a:bodyPr/>
                    <a:lstStyle/>
                    <a:p>
                      <a:r>
                        <a:rPr lang="en-US" dirty="0" smtClean="0"/>
                        <a:t>Millennial</a:t>
                      </a:r>
                      <a:endParaRPr lang="en-US" dirty="0"/>
                    </a:p>
                  </a:txBody>
                  <a:tcPr/>
                </a:tc>
                <a:tc>
                  <a:txBody>
                    <a:bodyPr/>
                    <a:lstStyle/>
                    <a:p>
                      <a:r>
                        <a:rPr lang="en-US" dirty="0" smtClean="0"/>
                        <a:t>GenY</a:t>
                      </a:r>
                      <a:r>
                        <a:rPr lang="en-US" baseline="0" dirty="0" smtClean="0"/>
                        <a:t> +</a:t>
                      </a:r>
                      <a:r>
                        <a:rPr lang="en-US" dirty="0" smtClean="0"/>
                        <a:t> GenZ</a:t>
                      </a:r>
                      <a:endParaRPr lang="en-US" dirty="0"/>
                    </a:p>
                  </a:txBody>
                  <a:tcPr/>
                </a:tc>
                <a:tc>
                  <a:txBody>
                    <a:bodyPr/>
                    <a:lstStyle/>
                    <a:p>
                      <a:r>
                        <a:rPr lang="en-US" dirty="0" smtClean="0"/>
                        <a:t>Generation Me</a:t>
                      </a:r>
                      <a:endParaRPr lang="en-US" dirty="0"/>
                    </a:p>
                  </a:txBody>
                  <a:tcPr/>
                </a:tc>
                <a:tc>
                  <a:txBody>
                    <a:bodyPr/>
                    <a:lstStyle/>
                    <a:p>
                      <a:r>
                        <a:rPr lang="en-US" dirty="0" smtClean="0"/>
                        <a:t>Millennials</a:t>
                      </a:r>
                      <a:endParaRPr lang="en-US" dirty="0"/>
                    </a:p>
                  </a:txBody>
                  <a:tcPr/>
                </a:tc>
              </a:tr>
              <a:tr h="370840">
                <a:tc>
                  <a:txBody>
                    <a:bodyPr/>
                    <a:lstStyle/>
                    <a:p>
                      <a:r>
                        <a:rPr lang="en-US" dirty="0" smtClean="0"/>
                        <a:t>Plural</a:t>
                      </a:r>
                      <a:endParaRPr lang="en-US" dirty="0"/>
                    </a:p>
                  </a:txBody>
                  <a:tcPr/>
                </a:tc>
                <a:tc>
                  <a:txBody>
                    <a:bodyPr/>
                    <a:lstStyle/>
                    <a:p>
                      <a:r>
                        <a:rPr lang="en-US" dirty="0" smtClean="0"/>
                        <a:t>Gen Alpha</a:t>
                      </a:r>
                      <a:endParaRPr lang="en-US" dirty="0"/>
                    </a:p>
                  </a:txBody>
                  <a:tcPr/>
                </a:tc>
                <a:tc>
                  <a:txBody>
                    <a:bodyPr/>
                    <a:lstStyle/>
                    <a:p>
                      <a:r>
                        <a:rPr lang="en-US" dirty="0" smtClean="0"/>
                        <a:t>iGen</a:t>
                      </a:r>
                      <a:endParaRPr lang="en-US" dirty="0"/>
                    </a:p>
                  </a:txBody>
                  <a:tcPr/>
                </a:tc>
                <a:tc>
                  <a:txBody>
                    <a:bodyPr/>
                    <a:lstStyle/>
                    <a:p>
                      <a:r>
                        <a:rPr lang="en-US" dirty="0" smtClean="0"/>
                        <a:t>Plurals</a:t>
                      </a:r>
                      <a:endParaRPr lang="en-US" dirty="0"/>
                    </a:p>
                  </a:txBody>
                  <a:tcPr/>
                </a:tc>
              </a:tr>
            </a:tbl>
          </a:graphicData>
        </a:graphic>
      </p:graphicFrame>
    </p:spTree>
    <p:extLst>
      <p:ext uri="{BB962C8B-B14F-4D97-AF65-F5344CB8AC3E}">
        <p14:creationId xmlns:p14="http://schemas.microsoft.com/office/powerpoint/2010/main" val="418491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Author</a:t>
            </a:r>
            <a:endParaRPr lang="en-US" dirty="0"/>
          </a:p>
        </p:txBody>
      </p:sp>
      <p:sp>
        <p:nvSpPr>
          <p:cNvPr id="3" name="Content Placeholder 2"/>
          <p:cNvSpPr>
            <a:spLocks noGrp="1"/>
          </p:cNvSpPr>
          <p:nvPr>
            <p:ph idx="1"/>
          </p:nvPr>
        </p:nvSpPr>
        <p:spPr>
          <a:xfrm>
            <a:off x="304800" y="1600200"/>
            <a:ext cx="8610600" cy="4068307"/>
          </a:xfrm>
        </p:spPr>
        <p:txBody>
          <a:bodyPr/>
          <a:lstStyle/>
          <a:p>
            <a:r>
              <a:rPr lang="en-US" sz="2400" dirty="0" smtClean="0">
                <a:solidFill>
                  <a:srgbClr val="FF6600"/>
                </a:solidFill>
              </a:rPr>
              <a:t>“Boomer”</a:t>
            </a:r>
          </a:p>
          <a:p>
            <a:r>
              <a:rPr lang="en-US" sz="2400" dirty="0" smtClean="0">
                <a:solidFill>
                  <a:srgbClr val="FF6600"/>
                </a:solidFill>
              </a:rPr>
              <a:t>Research Scientist </a:t>
            </a:r>
            <a:r>
              <a:rPr lang="en-US" sz="2400" dirty="0" smtClean="0"/>
              <a:t>at UCLA</a:t>
            </a:r>
            <a:r>
              <a:rPr lang="en-US" sz="2400" dirty="0"/>
              <a:t> </a:t>
            </a:r>
            <a:r>
              <a:rPr lang="en-US" sz="2400" dirty="0" smtClean="0"/>
              <a:t>&amp; elsewhere in 1970s &amp; 1980s</a:t>
            </a:r>
          </a:p>
          <a:p>
            <a:r>
              <a:rPr lang="en-US" sz="2400" dirty="0" smtClean="0">
                <a:solidFill>
                  <a:srgbClr val="FF6600"/>
                </a:solidFill>
              </a:rPr>
              <a:t>Jumped</a:t>
            </a:r>
            <a:r>
              <a:rPr lang="en-US" sz="2400" dirty="0" smtClean="0"/>
              <a:t> to the rising World Wide Web in 1993</a:t>
            </a:r>
          </a:p>
          <a:p>
            <a:r>
              <a:rPr lang="en-US" sz="2400" dirty="0" smtClean="0">
                <a:solidFill>
                  <a:srgbClr val="FF6600"/>
                </a:solidFill>
              </a:rPr>
              <a:t>Recruited </a:t>
            </a:r>
            <a:r>
              <a:rPr lang="en-US" sz="2400" dirty="0" smtClean="0"/>
              <a:t>by generational experts Strauss &amp; Howe in 1998</a:t>
            </a:r>
          </a:p>
          <a:p>
            <a:r>
              <a:rPr lang="en-US" sz="2400" dirty="0" smtClean="0">
                <a:solidFill>
                  <a:srgbClr val="FF6600"/>
                </a:solidFill>
              </a:rPr>
              <a:t>Teaches</a:t>
            </a:r>
            <a:r>
              <a:rPr lang="en-US" sz="2400" dirty="0" smtClean="0"/>
              <a:t> “Technology and Pop Culture”, Plus Web &amp; Interactive Design, Ux, Coding, Math Literacy at several schools</a:t>
            </a:r>
          </a:p>
          <a:p>
            <a:r>
              <a:rPr lang="en-US" sz="2400" dirty="0" smtClean="0">
                <a:solidFill>
                  <a:srgbClr val="FF6600"/>
                </a:solidFill>
              </a:rPr>
              <a:t>Talent interviewer,</a:t>
            </a:r>
            <a:r>
              <a:rPr lang="en-US" sz="2400" dirty="0" smtClean="0"/>
              <a:t> headhunter agencies </a:t>
            </a:r>
            <a:br>
              <a:rPr lang="en-US" sz="2400" dirty="0" smtClean="0"/>
            </a:br>
            <a:r>
              <a:rPr lang="en-US" sz="2400" dirty="0" smtClean="0"/>
              <a:t>(Aquent)</a:t>
            </a:r>
          </a:p>
          <a:p>
            <a:endParaRPr lang="en-US" sz="2400" dirty="0"/>
          </a:p>
        </p:txBody>
      </p:sp>
      <p:pic>
        <p:nvPicPr>
          <p:cNvPr id="4" name="Picture 2" descr="Image result for pete markiewicz indiesp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133350"/>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4210" name="Picture 2" descr="Image result for millennials and pop culture boo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631414"/>
            <a:ext cx="1498600" cy="207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3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2057400"/>
            <a:ext cx="8001000" cy="2286000"/>
          </a:xfrm>
        </p:spPr>
        <p:txBody>
          <a:bodyPr/>
          <a:lstStyle/>
          <a:p>
            <a:pPr algn="ctr" eaLnBrk="1" hangingPunct="1"/>
            <a:r>
              <a:rPr lang="en-US" altLang="en-US" sz="4800" dirty="0" smtClean="0">
                <a:solidFill>
                  <a:srgbClr val="FF6600"/>
                </a:solidFill>
              </a:rPr>
              <a:t>How are Generations Different?</a:t>
            </a:r>
          </a:p>
        </p:txBody>
      </p:sp>
    </p:spTree>
    <p:extLst>
      <p:ext uri="{BB962C8B-B14F-4D97-AF65-F5344CB8AC3E}">
        <p14:creationId xmlns:p14="http://schemas.microsoft.com/office/powerpoint/2010/main" val="3089118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S&amp;H Generations and Mood</a:t>
            </a:r>
            <a:endParaRPr lang="en-US" dirty="0"/>
          </a:p>
        </p:txBody>
      </p:sp>
      <p:sp>
        <p:nvSpPr>
          <p:cNvPr id="3" name="Content Placeholder 2"/>
          <p:cNvSpPr>
            <a:spLocks noGrp="1"/>
          </p:cNvSpPr>
          <p:nvPr>
            <p:ph idx="1"/>
          </p:nvPr>
        </p:nvSpPr>
        <p:spPr/>
        <p:txBody>
          <a:bodyPr/>
          <a:lstStyle/>
          <a:p>
            <a:r>
              <a:rPr lang="en-US" dirty="0" smtClean="0">
                <a:solidFill>
                  <a:srgbClr val="FF6600"/>
                </a:solidFill>
              </a:rPr>
              <a:t>Generations born in a “down” era </a:t>
            </a:r>
            <a:r>
              <a:rPr lang="en-US" dirty="0" smtClean="0"/>
              <a:t>(economic &amp; fertility) era tend to negative imagery and pop culture</a:t>
            </a:r>
          </a:p>
          <a:p>
            <a:r>
              <a:rPr lang="en-US" dirty="0" smtClean="0">
                <a:solidFill>
                  <a:srgbClr val="FF6600"/>
                </a:solidFill>
              </a:rPr>
              <a:t>Generations born in an “up” era </a:t>
            </a:r>
            <a:r>
              <a:rPr lang="en-US" dirty="0" smtClean="0"/>
              <a:t>(economic &amp; fertility) tend to positive imagery, and pop culture</a:t>
            </a:r>
            <a:endParaRPr lang="en-US" dirty="0"/>
          </a:p>
        </p:txBody>
      </p:sp>
    </p:spTree>
    <p:extLst>
      <p:ext uri="{BB962C8B-B14F-4D97-AF65-F5344CB8AC3E}">
        <p14:creationId xmlns:p14="http://schemas.microsoft.com/office/powerpoint/2010/main" val="2801977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altLang="en-US" dirty="0" smtClean="0"/>
              <a:t>Generational Mood in Print…</a:t>
            </a:r>
            <a:endParaRPr lang="en-US" altLang="en-US" dirty="0"/>
          </a:p>
        </p:txBody>
      </p:sp>
      <p:pic>
        <p:nvPicPr>
          <p:cNvPr id="215044" name="Picture 4" descr="twentysomething"/>
          <p:cNvPicPr>
            <a:picLocks noChangeAspect="1" noChangeArrowheads="1"/>
          </p:cNvPicPr>
          <p:nvPr/>
        </p:nvPicPr>
        <p:blipFill>
          <a:blip r:embed="rId3" cstate="print">
            <a:extLst>
              <a:ext uri="{28A0092B-C50C-407E-A947-70E740481C1C}">
                <a14:useLocalDpi xmlns:a14="http://schemas.microsoft.com/office/drawing/2010/main" val="0"/>
              </a:ext>
            </a:extLst>
          </a:blip>
          <a:srcRect l="7104" t="3552" r="5553" b="4106"/>
          <a:stretch>
            <a:fillRect/>
          </a:stretch>
        </p:blipFill>
        <p:spPr bwMode="auto">
          <a:xfrm>
            <a:off x="525463" y="1600200"/>
            <a:ext cx="3741737" cy="4800600"/>
          </a:xfrm>
          <a:prstGeom prst="rect">
            <a:avLst/>
          </a:prstGeom>
          <a:noFill/>
          <a:extLst>
            <a:ext uri="{909E8E84-426E-40DD-AFC4-6F175D3DCCD1}">
              <a14:hiddenFill xmlns:a14="http://schemas.microsoft.com/office/drawing/2010/main">
                <a:solidFill>
                  <a:srgbClr val="FFFFFF"/>
                </a:solidFill>
              </a14:hiddenFill>
            </a:ext>
          </a:extLst>
        </p:spPr>
      </p:pic>
      <p:pic>
        <p:nvPicPr>
          <p:cNvPr id="215045" name="Picture 5" descr="Newsweek2000"/>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00600" y="1600200"/>
            <a:ext cx="3795713" cy="4737100"/>
          </a:xfrm>
          <a:prstGeom prst="rect">
            <a:avLst/>
          </a:prstGeom>
          <a:noFill/>
          <a:extLst>
            <a:ext uri="{909E8E84-426E-40DD-AFC4-6F175D3DCCD1}">
              <a14:hiddenFill xmlns:a14="http://schemas.microsoft.com/office/drawing/2010/main">
                <a:solidFill>
                  <a:srgbClr val="FFFFFF"/>
                </a:solidFill>
              </a14:hiddenFill>
            </a:ext>
          </a:extLst>
        </p:spPr>
      </p:pic>
      <p:sp>
        <p:nvSpPr>
          <p:cNvPr id="215046" name="Text Box 6"/>
          <p:cNvSpPr txBox="1">
            <a:spLocks noChangeArrowheads="1"/>
          </p:cNvSpPr>
          <p:nvPr/>
        </p:nvSpPr>
        <p:spPr bwMode="auto">
          <a:xfrm>
            <a:off x="1437694" y="6381690"/>
            <a:ext cx="16658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None/>
            </a:pPr>
            <a:r>
              <a:rPr lang="en-US" altLang="en-US" sz="2000" b="1" dirty="0">
                <a:solidFill>
                  <a:srgbClr val="FF6600"/>
                </a:solidFill>
              </a:rPr>
              <a:t>GenX (1990)</a:t>
            </a:r>
          </a:p>
        </p:txBody>
      </p:sp>
      <p:sp>
        <p:nvSpPr>
          <p:cNvPr id="215047" name="Text Box 7"/>
          <p:cNvSpPr txBox="1">
            <a:spLocks noChangeArrowheads="1"/>
          </p:cNvSpPr>
          <p:nvPr/>
        </p:nvSpPr>
        <p:spPr bwMode="auto">
          <a:xfrm>
            <a:off x="5535031" y="6381690"/>
            <a:ext cx="21611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None/>
            </a:pPr>
            <a:r>
              <a:rPr lang="en-US" altLang="en-US" sz="2000" b="1" dirty="0">
                <a:solidFill>
                  <a:srgbClr val="FF6600"/>
                </a:solidFill>
              </a:rPr>
              <a:t>Millennial (2000)</a:t>
            </a:r>
          </a:p>
        </p:txBody>
      </p:sp>
    </p:spTree>
    <p:extLst>
      <p:ext uri="{BB962C8B-B14F-4D97-AF65-F5344CB8AC3E}">
        <p14:creationId xmlns:p14="http://schemas.microsoft.com/office/powerpoint/2010/main" val="2747899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smtClean="0"/>
              <a:t>S&amp;H Generational Psychology</a:t>
            </a:r>
          </a:p>
        </p:txBody>
      </p:sp>
      <p:sp>
        <p:nvSpPr>
          <p:cNvPr id="20483" name="Rectangle 3"/>
          <p:cNvSpPr>
            <a:spLocks noGrp="1" noChangeArrowheads="1"/>
          </p:cNvSpPr>
          <p:nvPr>
            <p:ph type="body" idx="1"/>
          </p:nvPr>
        </p:nvSpPr>
        <p:spPr>
          <a:xfrm>
            <a:off x="304800" y="1295400"/>
            <a:ext cx="8610600" cy="3124200"/>
          </a:xfrm>
        </p:spPr>
        <p:txBody>
          <a:bodyPr/>
          <a:lstStyle/>
          <a:p>
            <a:pPr eaLnBrk="1" hangingPunct="1"/>
            <a:r>
              <a:rPr lang="en-US" altLang="en-US" sz="2800" dirty="0" smtClean="0">
                <a:solidFill>
                  <a:srgbClr val="FF6600"/>
                </a:solidFill>
              </a:rPr>
              <a:t>Generations</a:t>
            </a:r>
            <a:r>
              <a:rPr lang="en-US" altLang="en-US" sz="2800" dirty="0" smtClean="0"/>
              <a:t> see themselves as:</a:t>
            </a:r>
          </a:p>
          <a:p>
            <a:pPr lvl="1" eaLnBrk="1" hangingPunct="1"/>
            <a:r>
              <a:rPr lang="en-US" altLang="en-US" sz="2400" dirty="0" smtClean="0">
                <a:solidFill>
                  <a:srgbClr val="CCFFCC"/>
                </a:solidFill>
              </a:rPr>
              <a:t>Heroes</a:t>
            </a:r>
            <a:r>
              <a:rPr lang="en-US" altLang="en-US" sz="2400" dirty="0" smtClean="0"/>
              <a:t> fixing the world</a:t>
            </a:r>
          </a:p>
          <a:p>
            <a:pPr lvl="1" eaLnBrk="1" hangingPunct="1"/>
            <a:r>
              <a:rPr lang="en-US" altLang="en-US" sz="2400" dirty="0" smtClean="0">
                <a:solidFill>
                  <a:srgbClr val="CCFFCC"/>
                </a:solidFill>
              </a:rPr>
              <a:t>Prophets</a:t>
            </a:r>
            <a:r>
              <a:rPr lang="en-US" altLang="en-US" sz="2400" dirty="0" smtClean="0"/>
              <a:t> redeeming the world</a:t>
            </a:r>
          </a:p>
          <a:p>
            <a:pPr lvl="1" eaLnBrk="1" hangingPunct="1"/>
            <a:r>
              <a:rPr lang="en-US" altLang="en-US" sz="2400" dirty="0" smtClean="0">
                <a:solidFill>
                  <a:srgbClr val="CCFFCC"/>
                </a:solidFill>
              </a:rPr>
              <a:t>Nomads</a:t>
            </a:r>
            <a:r>
              <a:rPr lang="en-US" altLang="en-US" sz="2400" dirty="0" smtClean="0"/>
              <a:t> trying to survive the world</a:t>
            </a:r>
          </a:p>
          <a:p>
            <a:pPr lvl="1" eaLnBrk="1" hangingPunct="1"/>
            <a:r>
              <a:rPr lang="en-US" altLang="en-US" sz="2400" dirty="0" smtClean="0">
                <a:solidFill>
                  <a:srgbClr val="CCFFCC"/>
                </a:solidFill>
              </a:rPr>
              <a:t>Adaptive</a:t>
            </a:r>
            <a:r>
              <a:rPr lang="en-US" altLang="en-US" sz="2400" dirty="0" smtClean="0"/>
              <a:t>s brokering compromise &amp; smoothing progress</a:t>
            </a:r>
          </a:p>
          <a:p>
            <a:pPr eaLnBrk="1" hangingPunct="1"/>
            <a:r>
              <a:rPr lang="en-US" altLang="en-US" sz="2800" dirty="0" smtClean="0">
                <a:solidFill>
                  <a:srgbClr val="FF6600"/>
                </a:solidFill>
              </a:rPr>
              <a:t>Pop culture</a:t>
            </a:r>
            <a:r>
              <a:rPr lang="en-US" altLang="en-US" sz="2800" dirty="0" smtClean="0"/>
              <a:t> archetypes = generational styles</a:t>
            </a:r>
          </a:p>
        </p:txBody>
      </p:sp>
      <p:grpSp>
        <p:nvGrpSpPr>
          <p:cNvPr id="20484" name="Group 4"/>
          <p:cNvGrpSpPr>
            <a:grpSpLocks/>
          </p:cNvGrpSpPr>
          <p:nvPr/>
        </p:nvGrpSpPr>
        <p:grpSpPr bwMode="auto">
          <a:xfrm>
            <a:off x="228600" y="4419600"/>
            <a:ext cx="4114800" cy="1371600"/>
            <a:chOff x="336" y="1104"/>
            <a:chExt cx="2016" cy="624"/>
          </a:xfrm>
        </p:grpSpPr>
        <p:sp>
          <p:nvSpPr>
            <p:cNvPr id="20491" name="Rectangle 5"/>
            <p:cNvSpPr>
              <a:spLocks noChangeArrowheads="1"/>
            </p:cNvSpPr>
            <p:nvPr/>
          </p:nvSpPr>
          <p:spPr bwMode="auto">
            <a:xfrm>
              <a:off x="336" y="1104"/>
              <a:ext cx="2016" cy="624"/>
            </a:xfrm>
            <a:prstGeom prst="rect">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1800" b="0" baseline="-25000" dirty="0">
                <a:ea typeface="ＭＳ Ｐゴシック" pitchFamily="34" charset="-128"/>
              </a:endParaRPr>
            </a:p>
          </p:txBody>
        </p:sp>
        <p:grpSp>
          <p:nvGrpSpPr>
            <p:cNvPr id="20492" name="Group 6"/>
            <p:cNvGrpSpPr>
              <a:grpSpLocks/>
            </p:cNvGrpSpPr>
            <p:nvPr/>
          </p:nvGrpSpPr>
          <p:grpSpPr bwMode="auto">
            <a:xfrm>
              <a:off x="384" y="1152"/>
              <a:ext cx="1872" cy="528"/>
              <a:chOff x="384" y="1152"/>
              <a:chExt cx="4191" cy="1248"/>
            </a:xfrm>
          </p:grpSpPr>
          <p:pic>
            <p:nvPicPr>
              <p:cNvPr id="2049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1152"/>
                <a:ext cx="1167" cy="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8"/>
              <p:cNvPicPr>
                <a:picLocks noChangeAspect="1" noChangeArrowheads="1"/>
              </p:cNvPicPr>
              <p:nvPr/>
            </p:nvPicPr>
            <p:blipFill>
              <a:blip r:embed="rId4">
                <a:extLst>
                  <a:ext uri="{28A0092B-C50C-407E-A947-70E740481C1C}">
                    <a14:useLocalDpi xmlns:a14="http://schemas.microsoft.com/office/drawing/2010/main" val="0"/>
                  </a:ext>
                </a:extLst>
              </a:blip>
              <a:srcRect b="16129"/>
              <a:stretch>
                <a:fillRect/>
              </a:stretch>
            </p:blipFill>
            <p:spPr bwMode="auto">
              <a:xfrm>
                <a:off x="2208" y="1152"/>
                <a:ext cx="1033"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1152"/>
                <a:ext cx="1632"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485" name="Group 10"/>
          <p:cNvGrpSpPr>
            <a:grpSpLocks/>
          </p:cNvGrpSpPr>
          <p:nvPr/>
        </p:nvGrpSpPr>
        <p:grpSpPr bwMode="auto">
          <a:xfrm>
            <a:off x="4495800" y="4419600"/>
            <a:ext cx="4419600" cy="1371600"/>
            <a:chOff x="288" y="1872"/>
            <a:chExt cx="2064" cy="528"/>
          </a:xfrm>
        </p:grpSpPr>
        <p:sp>
          <p:nvSpPr>
            <p:cNvPr id="20486" name="Rectangle 11"/>
            <p:cNvSpPr>
              <a:spLocks noChangeArrowheads="1"/>
            </p:cNvSpPr>
            <p:nvPr/>
          </p:nvSpPr>
          <p:spPr bwMode="auto">
            <a:xfrm>
              <a:off x="288" y="1872"/>
              <a:ext cx="2064" cy="528"/>
            </a:xfrm>
            <a:prstGeom prst="rect">
              <a:avLst/>
            </a:prstGeom>
            <a:solidFill>
              <a:schemeClr val="accent1"/>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1800" b="0" baseline="-25000" dirty="0">
                <a:ea typeface="ＭＳ Ｐゴシック" pitchFamily="34" charset="-128"/>
              </a:endParaRPr>
            </a:p>
          </p:txBody>
        </p:sp>
        <p:grpSp>
          <p:nvGrpSpPr>
            <p:cNvPr id="20487" name="Group 12"/>
            <p:cNvGrpSpPr>
              <a:grpSpLocks/>
            </p:cNvGrpSpPr>
            <p:nvPr/>
          </p:nvGrpSpPr>
          <p:grpSpPr bwMode="auto">
            <a:xfrm>
              <a:off x="336" y="1920"/>
              <a:ext cx="1920" cy="432"/>
              <a:chOff x="384" y="2544"/>
              <a:chExt cx="4590" cy="1104"/>
            </a:xfrm>
          </p:grpSpPr>
          <p:pic>
            <p:nvPicPr>
              <p:cNvPr id="20488" name="Picture 13"/>
              <p:cNvPicPr>
                <a:picLocks noChangeAspect="1" noChangeArrowheads="1"/>
              </p:cNvPicPr>
              <p:nvPr/>
            </p:nvPicPr>
            <p:blipFill>
              <a:blip r:embed="rId6">
                <a:extLst>
                  <a:ext uri="{28A0092B-C50C-407E-A947-70E740481C1C}">
                    <a14:useLocalDpi xmlns:a14="http://schemas.microsoft.com/office/drawing/2010/main" val="0"/>
                  </a:ext>
                </a:extLst>
              </a:blip>
              <a:srcRect t="10876" r="17647" b="20461"/>
              <a:stretch>
                <a:fillRect/>
              </a:stretch>
            </p:blipFill>
            <p:spPr bwMode="auto">
              <a:xfrm>
                <a:off x="384" y="2544"/>
                <a:ext cx="158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9" name="Object 14"/>
              <p:cNvGraphicFramePr>
                <a:graphicFrameLocks noChangeAspect="1"/>
              </p:cNvGraphicFramePr>
              <p:nvPr/>
            </p:nvGraphicFramePr>
            <p:xfrm>
              <a:off x="1968" y="2544"/>
              <a:ext cx="1920" cy="1069"/>
            </p:xfrm>
            <a:graphic>
              <a:graphicData uri="http://schemas.openxmlformats.org/presentationml/2006/ole">
                <mc:AlternateContent xmlns:mc="http://schemas.openxmlformats.org/markup-compatibility/2006">
                  <mc:Choice xmlns:v="urn:schemas-microsoft-com:vml" Requires="v">
                    <p:oleObj spid="_x0000_s25630" name="Image" r:id="rId7" imgW="6450794" imgH="3593651" progId="Photoshop.Image.10">
                      <p:embed/>
                    </p:oleObj>
                  </mc:Choice>
                  <mc:Fallback>
                    <p:oleObj name="Image" r:id="rId7" imgW="6450794" imgH="3593651"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8" y="2544"/>
                            <a:ext cx="1920" cy="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49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2544"/>
                <a:ext cx="103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 name="TextBox 15"/>
          <p:cNvSpPr txBox="1"/>
          <p:nvPr/>
        </p:nvSpPr>
        <p:spPr>
          <a:xfrm>
            <a:off x="516510" y="5775269"/>
            <a:ext cx="992579" cy="701731"/>
          </a:xfrm>
          <a:prstGeom prst="rect">
            <a:avLst/>
          </a:prstGeom>
          <a:noFill/>
        </p:spPr>
        <p:txBody>
          <a:bodyPr wrap="none" rtlCol="0">
            <a:spAutoFit/>
          </a:bodyPr>
          <a:lstStyle/>
          <a:p>
            <a:pPr>
              <a:buNone/>
            </a:pPr>
            <a:r>
              <a:rPr lang="en-US" sz="1800" b="0" dirty="0" smtClean="0">
                <a:solidFill>
                  <a:srgbClr val="FF6600"/>
                </a:solidFill>
              </a:rPr>
              <a:t>Prophet</a:t>
            </a:r>
          </a:p>
          <a:p>
            <a:pPr>
              <a:buNone/>
            </a:pPr>
            <a:r>
              <a:rPr lang="en-US" sz="1800" b="0" dirty="0" smtClean="0">
                <a:solidFill>
                  <a:srgbClr val="FF6600"/>
                </a:solidFill>
              </a:rPr>
              <a:t>Boomer</a:t>
            </a:r>
            <a:endParaRPr lang="en-US" sz="1800" b="0" dirty="0">
              <a:solidFill>
                <a:srgbClr val="FF6600"/>
              </a:solidFill>
            </a:endParaRPr>
          </a:p>
        </p:txBody>
      </p:sp>
      <p:sp>
        <p:nvSpPr>
          <p:cNvPr id="17" name="TextBox 16"/>
          <p:cNvSpPr txBox="1"/>
          <p:nvPr/>
        </p:nvSpPr>
        <p:spPr>
          <a:xfrm>
            <a:off x="4876800" y="5775269"/>
            <a:ext cx="992579" cy="701731"/>
          </a:xfrm>
          <a:prstGeom prst="rect">
            <a:avLst/>
          </a:prstGeom>
          <a:noFill/>
        </p:spPr>
        <p:txBody>
          <a:bodyPr wrap="none" rtlCol="0">
            <a:spAutoFit/>
          </a:bodyPr>
          <a:lstStyle/>
          <a:p>
            <a:pPr>
              <a:buNone/>
            </a:pPr>
            <a:r>
              <a:rPr lang="en-US" sz="1800" b="0" dirty="0" smtClean="0">
                <a:solidFill>
                  <a:srgbClr val="FF6600"/>
                </a:solidFill>
              </a:rPr>
              <a:t>Prophet</a:t>
            </a:r>
          </a:p>
          <a:p>
            <a:pPr>
              <a:buNone/>
            </a:pPr>
            <a:r>
              <a:rPr lang="en-US" sz="1800" b="0" dirty="0" smtClean="0">
                <a:solidFill>
                  <a:srgbClr val="FF6600"/>
                </a:solidFill>
              </a:rPr>
              <a:t>Boomer</a:t>
            </a:r>
            <a:endParaRPr lang="en-US" sz="1800" b="0" dirty="0">
              <a:solidFill>
                <a:srgbClr val="FF6600"/>
              </a:solidFill>
            </a:endParaRPr>
          </a:p>
        </p:txBody>
      </p:sp>
      <p:sp>
        <p:nvSpPr>
          <p:cNvPr id="18" name="TextBox 17"/>
          <p:cNvSpPr txBox="1"/>
          <p:nvPr/>
        </p:nvSpPr>
        <p:spPr>
          <a:xfrm>
            <a:off x="1938686" y="5775269"/>
            <a:ext cx="928459" cy="701731"/>
          </a:xfrm>
          <a:prstGeom prst="rect">
            <a:avLst/>
          </a:prstGeom>
          <a:noFill/>
        </p:spPr>
        <p:txBody>
          <a:bodyPr wrap="none" rtlCol="0">
            <a:spAutoFit/>
          </a:bodyPr>
          <a:lstStyle/>
          <a:p>
            <a:pPr>
              <a:buNone/>
            </a:pPr>
            <a:r>
              <a:rPr lang="en-US" sz="1800" b="0" dirty="0" smtClean="0">
                <a:solidFill>
                  <a:srgbClr val="FF6600"/>
                </a:solidFill>
              </a:rPr>
              <a:t>Nomad</a:t>
            </a:r>
          </a:p>
          <a:p>
            <a:pPr>
              <a:buNone/>
            </a:pPr>
            <a:r>
              <a:rPr lang="en-US" sz="1800" b="0" dirty="0" smtClean="0">
                <a:solidFill>
                  <a:srgbClr val="FF6600"/>
                </a:solidFill>
              </a:rPr>
              <a:t>Xer</a:t>
            </a:r>
            <a:endParaRPr lang="en-US" sz="1800" b="0" dirty="0">
              <a:solidFill>
                <a:srgbClr val="FF6600"/>
              </a:solidFill>
            </a:endParaRPr>
          </a:p>
        </p:txBody>
      </p:sp>
      <p:sp>
        <p:nvSpPr>
          <p:cNvPr id="19" name="TextBox 18"/>
          <p:cNvSpPr txBox="1"/>
          <p:nvPr/>
        </p:nvSpPr>
        <p:spPr>
          <a:xfrm>
            <a:off x="3151257" y="5775269"/>
            <a:ext cx="1146468" cy="701731"/>
          </a:xfrm>
          <a:prstGeom prst="rect">
            <a:avLst/>
          </a:prstGeom>
          <a:noFill/>
        </p:spPr>
        <p:txBody>
          <a:bodyPr wrap="none" rtlCol="0">
            <a:spAutoFit/>
          </a:bodyPr>
          <a:lstStyle/>
          <a:p>
            <a:pPr>
              <a:buNone/>
            </a:pPr>
            <a:r>
              <a:rPr lang="en-US" sz="1800" b="0" dirty="0" smtClean="0">
                <a:solidFill>
                  <a:srgbClr val="FF6600"/>
                </a:solidFill>
              </a:rPr>
              <a:t>Millennial</a:t>
            </a:r>
          </a:p>
          <a:p>
            <a:pPr>
              <a:buNone/>
            </a:pPr>
            <a:r>
              <a:rPr lang="en-US" sz="1800" b="0" dirty="0" smtClean="0">
                <a:solidFill>
                  <a:srgbClr val="FF6600"/>
                </a:solidFill>
              </a:rPr>
              <a:t>Hero</a:t>
            </a:r>
            <a:endParaRPr lang="en-US" sz="1800" b="0" dirty="0">
              <a:solidFill>
                <a:srgbClr val="FF6600"/>
              </a:solidFill>
            </a:endParaRPr>
          </a:p>
        </p:txBody>
      </p:sp>
      <p:sp>
        <p:nvSpPr>
          <p:cNvPr id="20" name="TextBox 19"/>
          <p:cNvSpPr txBox="1"/>
          <p:nvPr/>
        </p:nvSpPr>
        <p:spPr>
          <a:xfrm>
            <a:off x="6241370" y="5775269"/>
            <a:ext cx="928459" cy="701731"/>
          </a:xfrm>
          <a:prstGeom prst="rect">
            <a:avLst/>
          </a:prstGeom>
          <a:noFill/>
        </p:spPr>
        <p:txBody>
          <a:bodyPr wrap="none" rtlCol="0">
            <a:spAutoFit/>
          </a:bodyPr>
          <a:lstStyle/>
          <a:p>
            <a:pPr>
              <a:buNone/>
            </a:pPr>
            <a:r>
              <a:rPr lang="en-US" sz="1800" b="0" dirty="0" smtClean="0">
                <a:solidFill>
                  <a:srgbClr val="FF6600"/>
                </a:solidFill>
              </a:rPr>
              <a:t>Nomad</a:t>
            </a:r>
          </a:p>
          <a:p>
            <a:pPr>
              <a:buNone/>
            </a:pPr>
            <a:r>
              <a:rPr lang="en-US" sz="1800" b="0" dirty="0" smtClean="0">
                <a:solidFill>
                  <a:srgbClr val="FF6600"/>
                </a:solidFill>
              </a:rPr>
              <a:t>Xer</a:t>
            </a:r>
            <a:endParaRPr lang="en-US" sz="1800" b="0" dirty="0">
              <a:solidFill>
                <a:srgbClr val="FF6600"/>
              </a:solidFill>
            </a:endParaRPr>
          </a:p>
        </p:txBody>
      </p:sp>
      <p:sp>
        <p:nvSpPr>
          <p:cNvPr id="21" name="TextBox 20"/>
          <p:cNvSpPr txBox="1"/>
          <p:nvPr/>
        </p:nvSpPr>
        <p:spPr>
          <a:xfrm>
            <a:off x="7671735" y="5775269"/>
            <a:ext cx="1146468" cy="701731"/>
          </a:xfrm>
          <a:prstGeom prst="rect">
            <a:avLst/>
          </a:prstGeom>
          <a:noFill/>
        </p:spPr>
        <p:txBody>
          <a:bodyPr wrap="none" rtlCol="0">
            <a:spAutoFit/>
          </a:bodyPr>
          <a:lstStyle/>
          <a:p>
            <a:pPr>
              <a:buNone/>
            </a:pPr>
            <a:r>
              <a:rPr lang="en-US" sz="1800" b="0" dirty="0" smtClean="0">
                <a:solidFill>
                  <a:srgbClr val="FF6600"/>
                </a:solidFill>
              </a:rPr>
              <a:t>Millennial</a:t>
            </a:r>
          </a:p>
          <a:p>
            <a:pPr>
              <a:buNone/>
            </a:pPr>
            <a:r>
              <a:rPr lang="en-US" sz="1800" b="0" dirty="0" smtClean="0">
                <a:solidFill>
                  <a:srgbClr val="FF6600"/>
                </a:solidFill>
              </a:rPr>
              <a:t>Hero</a:t>
            </a:r>
            <a:endParaRPr lang="en-US" sz="1800" b="0" dirty="0">
              <a:solidFill>
                <a:srgbClr val="FF6600"/>
              </a:solidFill>
            </a:endParaRPr>
          </a:p>
        </p:txBody>
      </p:sp>
      <p:sp>
        <p:nvSpPr>
          <p:cNvPr id="22" name="Right Arrow 21"/>
          <p:cNvSpPr/>
          <p:nvPr/>
        </p:nvSpPr>
        <p:spPr bwMode="auto">
          <a:xfrm>
            <a:off x="5307974" y="6586537"/>
            <a:ext cx="762000" cy="271463"/>
          </a:xfrm>
          <a:prstGeom prst="rightArrow">
            <a:avLst/>
          </a:prstGeom>
          <a:solidFill>
            <a:srgbClr val="EDA359"/>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23" name="Rectangle 22"/>
          <p:cNvSpPr/>
          <p:nvPr/>
        </p:nvSpPr>
        <p:spPr>
          <a:xfrm>
            <a:off x="6248400" y="6474869"/>
            <a:ext cx="2761590" cy="424732"/>
          </a:xfrm>
          <a:prstGeom prst="rect">
            <a:avLst/>
          </a:prstGeom>
        </p:spPr>
        <p:txBody>
          <a:bodyPr wrap="none">
            <a:spAutoFit/>
          </a:bodyPr>
          <a:lstStyle/>
          <a:p>
            <a:pPr>
              <a:lnSpc>
                <a:spcPct val="120000"/>
              </a:lnSpc>
              <a:spcBef>
                <a:spcPct val="50000"/>
              </a:spcBef>
              <a:buFontTx/>
              <a:buNone/>
            </a:pPr>
            <a:r>
              <a:rPr lang="en-US" altLang="en-US" sz="1800" dirty="0" smtClean="0">
                <a:solidFill>
                  <a:schemeClr val="tx2">
                    <a:lumMod val="90000"/>
                  </a:schemeClr>
                </a:solidFill>
                <a:latin typeface="Calibri" pitchFamily="34" charset="0"/>
              </a:rPr>
              <a:t>This is a Different Seminar!</a:t>
            </a:r>
            <a:endParaRPr lang="en-US" altLang="en-US" sz="1800" dirty="0">
              <a:solidFill>
                <a:schemeClr val="tx2">
                  <a:lumMod val="90000"/>
                </a:schemeClr>
              </a:solidFill>
              <a:latin typeface="Calibri" pitchFamily="34" charset="0"/>
            </a:endParaRPr>
          </a:p>
        </p:txBody>
      </p:sp>
    </p:spTree>
    <p:extLst>
      <p:ext uri="{BB962C8B-B14F-4D97-AF65-F5344CB8AC3E}">
        <p14:creationId xmlns:p14="http://schemas.microsoft.com/office/powerpoint/2010/main" val="1319130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457200" y="609600"/>
            <a:ext cx="8153400" cy="649288"/>
          </a:xfrm>
        </p:spPr>
        <p:txBody>
          <a:bodyPr/>
          <a:lstStyle/>
          <a:p>
            <a:pPr eaLnBrk="1" hangingPunct="1"/>
            <a:r>
              <a:rPr lang="en-US" altLang="en-US" dirty="0" smtClean="0"/>
              <a:t>“Boomers” (1943-1960)</a:t>
            </a:r>
          </a:p>
        </p:txBody>
      </p:sp>
      <p:sp>
        <p:nvSpPr>
          <p:cNvPr id="31747" name="Rectangle 3"/>
          <p:cNvSpPr>
            <a:spLocks noGrp="1" noChangeArrowheads="1"/>
          </p:cNvSpPr>
          <p:nvPr>
            <p:ph type="body" sz="half" idx="4294967295"/>
          </p:nvPr>
        </p:nvSpPr>
        <p:spPr>
          <a:xfrm>
            <a:off x="304800" y="1987550"/>
            <a:ext cx="4876800" cy="4337050"/>
          </a:xfrm>
        </p:spPr>
        <p:txBody>
          <a:bodyPr/>
          <a:lstStyle/>
          <a:p>
            <a:pPr eaLnBrk="1" hangingPunct="1">
              <a:lnSpc>
                <a:spcPct val="90000"/>
              </a:lnSpc>
            </a:pPr>
            <a:r>
              <a:rPr lang="en-US" altLang="en-US" sz="2400" dirty="0" smtClean="0">
                <a:solidFill>
                  <a:srgbClr val="FF6600"/>
                </a:solidFill>
              </a:rPr>
              <a:t>Childhood = UP ERA</a:t>
            </a:r>
          </a:p>
          <a:p>
            <a:pPr lvl="1" eaLnBrk="1" hangingPunct="1">
              <a:lnSpc>
                <a:spcPct val="90000"/>
              </a:lnSpc>
            </a:pPr>
            <a:r>
              <a:rPr lang="en-US" altLang="en-US" sz="2000" dirty="0" smtClean="0"/>
              <a:t>Economic boom</a:t>
            </a:r>
          </a:p>
          <a:p>
            <a:pPr lvl="1" eaLnBrk="1" hangingPunct="1">
              <a:lnSpc>
                <a:spcPct val="90000"/>
              </a:lnSpc>
            </a:pPr>
            <a:r>
              <a:rPr lang="en-US" altLang="en-US" sz="2000" dirty="0" smtClean="0"/>
              <a:t>Indulged as children</a:t>
            </a:r>
          </a:p>
          <a:p>
            <a:pPr lvl="1" eaLnBrk="1" hangingPunct="1">
              <a:lnSpc>
                <a:spcPct val="90000"/>
              </a:lnSpc>
            </a:pPr>
            <a:r>
              <a:rPr lang="en-US" altLang="en-US" sz="2000" dirty="0" smtClean="0"/>
              <a:t>Social stability</a:t>
            </a:r>
          </a:p>
          <a:p>
            <a:pPr lvl="1" eaLnBrk="1" hangingPunct="1">
              <a:lnSpc>
                <a:spcPct val="90000"/>
              </a:lnSpc>
            </a:pPr>
            <a:r>
              <a:rPr lang="en-US" altLang="en-US" sz="2000" dirty="0" smtClean="0"/>
              <a:t>Standards were loosening</a:t>
            </a:r>
          </a:p>
          <a:p>
            <a:pPr eaLnBrk="1" hangingPunct="1">
              <a:lnSpc>
                <a:spcPct val="90000"/>
              </a:lnSpc>
            </a:pPr>
            <a:r>
              <a:rPr lang="en-US" altLang="en-US" sz="2400" dirty="0" smtClean="0">
                <a:solidFill>
                  <a:srgbClr val="FF6600"/>
                </a:solidFill>
              </a:rPr>
              <a:t>Core values</a:t>
            </a:r>
          </a:p>
          <a:p>
            <a:pPr lvl="1" eaLnBrk="1" hangingPunct="1">
              <a:lnSpc>
                <a:spcPct val="90000"/>
              </a:lnSpc>
            </a:pPr>
            <a:r>
              <a:rPr lang="en-US" altLang="en-US" sz="2000" dirty="0" smtClean="0"/>
              <a:t>Upbeat</a:t>
            </a:r>
          </a:p>
          <a:p>
            <a:pPr lvl="1" eaLnBrk="1" hangingPunct="1">
              <a:lnSpc>
                <a:spcPct val="90000"/>
              </a:lnSpc>
            </a:pPr>
            <a:r>
              <a:rPr lang="en-US" altLang="en-US" sz="2000" dirty="0" smtClean="0"/>
              <a:t>Spiritual </a:t>
            </a:r>
          </a:p>
          <a:p>
            <a:pPr lvl="1" eaLnBrk="1" hangingPunct="1">
              <a:lnSpc>
                <a:spcPct val="90000"/>
              </a:lnSpc>
            </a:pPr>
            <a:r>
              <a:rPr lang="en-US" altLang="en-US" sz="2000" dirty="0" smtClean="0"/>
              <a:t>Judgmental</a:t>
            </a:r>
          </a:p>
          <a:p>
            <a:pPr lvl="1" eaLnBrk="1" hangingPunct="1">
              <a:lnSpc>
                <a:spcPct val="90000"/>
              </a:lnSpc>
            </a:pPr>
            <a:r>
              <a:rPr lang="en-US" altLang="en-US" sz="2000" dirty="0" smtClean="0"/>
              <a:t>Perfectionist</a:t>
            </a:r>
          </a:p>
          <a:p>
            <a:pPr lvl="1" eaLnBrk="1" hangingPunct="1">
              <a:lnSpc>
                <a:spcPct val="90000"/>
              </a:lnSpc>
            </a:pPr>
            <a:r>
              <a:rPr lang="en-US" altLang="en-US" sz="2000" dirty="0" smtClean="0"/>
              <a:t>Narcissistic</a:t>
            </a:r>
          </a:p>
          <a:p>
            <a:pPr lvl="1" eaLnBrk="1" hangingPunct="1">
              <a:lnSpc>
                <a:spcPct val="90000"/>
              </a:lnSpc>
            </a:pPr>
            <a:r>
              <a:rPr lang="en-US" altLang="en-US" sz="2000" dirty="0" smtClean="0"/>
              <a:t>Rebellious</a:t>
            </a:r>
          </a:p>
          <a:p>
            <a:pPr eaLnBrk="1" hangingPunct="1">
              <a:lnSpc>
                <a:spcPct val="90000"/>
              </a:lnSpc>
            </a:pPr>
            <a:endParaRPr lang="en-US" altLang="en-US" sz="2400" dirty="0" smtClean="0"/>
          </a:p>
        </p:txBody>
      </p:sp>
      <p:pic>
        <p:nvPicPr>
          <p:cNvPr id="31748" name="Picture 8" descr="max-newsweek-cover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2000" y="1981200"/>
            <a:ext cx="1920875" cy="2514600"/>
          </a:xfrm>
          <a:noFill/>
        </p:spPr>
      </p:pic>
      <p:pic>
        <p:nvPicPr>
          <p:cNvPr id="31749" name="Picture 3" descr="allin the family"/>
          <p:cNvPicPr>
            <a:picLocks noChangeAspect="1" noChangeArrowheads="1"/>
          </p:cNvPicPr>
          <p:nvPr/>
        </p:nvPicPr>
        <p:blipFill>
          <a:blip r:embed="rId4">
            <a:extLst>
              <a:ext uri="{28A0092B-C50C-407E-A947-70E740481C1C}">
                <a14:useLocalDpi xmlns:a14="http://schemas.microsoft.com/office/drawing/2010/main" val="0"/>
              </a:ext>
            </a:extLst>
          </a:blip>
          <a:srcRect l="3679" t="7500" r="4367"/>
          <a:stretch>
            <a:fillRect/>
          </a:stretch>
        </p:blipFill>
        <p:spPr bwMode="auto">
          <a:xfrm>
            <a:off x="7010400" y="1981200"/>
            <a:ext cx="175054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descr="beaver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52400"/>
            <a:ext cx="18288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9" descr="hipp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2020" y="4154619"/>
            <a:ext cx="2552700" cy="19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4495800"/>
            <a:ext cx="1371600" cy="167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81000" y="1219219"/>
            <a:ext cx="1309974" cy="338554"/>
          </a:xfrm>
          <a:prstGeom prst="rect">
            <a:avLst/>
          </a:prstGeom>
          <a:noFill/>
        </p:spPr>
        <p:txBody>
          <a:bodyPr wrap="none" rtlCol="0">
            <a:spAutoFit/>
          </a:bodyPr>
          <a:lstStyle/>
          <a:p>
            <a:pPr>
              <a:buNone/>
            </a:pPr>
            <a:r>
              <a:rPr lang="en-US" sz="1600" dirty="0" smtClean="0">
                <a:solidFill>
                  <a:srgbClr val="CCFFCC"/>
                </a:solidFill>
              </a:rPr>
              <a:t>PROPHETS</a:t>
            </a:r>
            <a:endParaRPr lang="en-US" sz="1600" dirty="0">
              <a:solidFill>
                <a:srgbClr val="CCFFCC"/>
              </a:solidFill>
            </a:endParaRPr>
          </a:p>
        </p:txBody>
      </p:sp>
    </p:spTree>
    <p:extLst>
      <p:ext uri="{BB962C8B-B14F-4D97-AF65-F5344CB8AC3E}">
        <p14:creationId xmlns:p14="http://schemas.microsoft.com/office/powerpoint/2010/main" val="569322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descr="Kids' Stuff 019"/>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664075" y="2057400"/>
            <a:ext cx="2346325" cy="3124200"/>
          </a:xfrm>
          <a:noFill/>
        </p:spPr>
      </p:pic>
      <p:sp>
        <p:nvSpPr>
          <p:cNvPr id="32771" name="Text Box 4"/>
          <p:cNvSpPr txBox="1">
            <a:spLocks noChangeArrowheads="1"/>
          </p:cNvSpPr>
          <p:nvPr/>
        </p:nvSpPr>
        <p:spPr bwMode="auto">
          <a:xfrm>
            <a:off x="3455988" y="990600"/>
            <a:ext cx="5184775" cy="396875"/>
          </a:xfrm>
          <a:prstGeom prst="rect">
            <a:avLst/>
          </a:prstGeom>
          <a:noFill/>
          <a:ln>
            <a:noFill/>
          </a:ln>
          <a:effectLst>
            <a:outerShdw dist="12700" algn="ctr" rotWithShape="0">
              <a:srgbClr val="6600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spcBef>
                <a:spcPct val="0"/>
              </a:spcBef>
              <a:buFontTx/>
              <a:buNone/>
            </a:pPr>
            <a:endParaRPr lang="en-US" altLang="en-US" sz="2000" b="0" dirty="0">
              <a:latin typeface="Times New Roman" pitchFamily="18" charset="0"/>
            </a:endParaRPr>
          </a:p>
        </p:txBody>
      </p:sp>
      <p:sp>
        <p:nvSpPr>
          <p:cNvPr id="32772" name="Text Box 5"/>
          <p:cNvSpPr txBox="1">
            <a:spLocks noChangeArrowheads="1"/>
          </p:cNvSpPr>
          <p:nvPr/>
        </p:nvSpPr>
        <p:spPr bwMode="auto">
          <a:xfrm>
            <a:off x="503238" y="5589588"/>
            <a:ext cx="8204200" cy="457200"/>
          </a:xfrm>
          <a:prstGeom prst="rect">
            <a:avLst/>
          </a:prstGeom>
          <a:noFill/>
          <a:ln>
            <a:noFill/>
          </a:ln>
          <a:effectLst>
            <a:outerShdw dist="12700" algn="ctr" rotWithShape="0">
              <a:srgbClr val="6600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spcBef>
                <a:spcPct val="0"/>
              </a:spcBef>
              <a:buFontTx/>
              <a:buNone/>
            </a:pPr>
            <a:endParaRPr lang="en-US" altLang="en-US" sz="2400" b="0" dirty="0">
              <a:latin typeface="Times New Roman" pitchFamily="18" charset="0"/>
            </a:endParaRPr>
          </a:p>
        </p:txBody>
      </p:sp>
      <p:sp>
        <p:nvSpPr>
          <p:cNvPr id="32773" name="Text Box 6"/>
          <p:cNvSpPr txBox="1">
            <a:spLocks noChangeArrowheads="1"/>
          </p:cNvSpPr>
          <p:nvPr/>
        </p:nvSpPr>
        <p:spPr bwMode="auto">
          <a:xfrm>
            <a:off x="2411413" y="5229225"/>
            <a:ext cx="3276600" cy="457200"/>
          </a:xfrm>
          <a:prstGeom prst="rect">
            <a:avLst/>
          </a:prstGeom>
          <a:noFill/>
          <a:ln>
            <a:noFill/>
          </a:ln>
          <a:effectLst>
            <a:outerShdw dist="12700" algn="ctr" rotWithShape="0">
              <a:srgbClr val="6600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spcBef>
                <a:spcPct val="0"/>
              </a:spcBef>
              <a:buFontTx/>
              <a:buNone/>
            </a:pPr>
            <a:endParaRPr lang="en-US" altLang="en-US" sz="2400" b="0" dirty="0">
              <a:solidFill>
                <a:srgbClr val="6600FF"/>
              </a:solidFill>
              <a:latin typeface="Times New Roman" pitchFamily="18" charset="0"/>
            </a:endParaRPr>
          </a:p>
        </p:txBody>
      </p:sp>
      <p:sp>
        <p:nvSpPr>
          <p:cNvPr id="32774" name="Rectangle 3"/>
          <p:cNvSpPr>
            <a:spLocks noChangeArrowheads="1"/>
          </p:cNvSpPr>
          <p:nvPr/>
        </p:nvSpPr>
        <p:spPr bwMode="auto">
          <a:xfrm>
            <a:off x="304800" y="457200"/>
            <a:ext cx="861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000" dirty="0">
                <a:solidFill>
                  <a:schemeClr val="tx2"/>
                </a:solidFill>
                <a:latin typeface="Arial Black" pitchFamily="34" charset="0"/>
                <a:ea typeface="ＭＳ Ｐゴシック" pitchFamily="34" charset="-128"/>
              </a:rPr>
              <a:t>“GenX” (</a:t>
            </a:r>
            <a:r>
              <a:rPr lang="en-US" altLang="en-US" sz="4000" dirty="0" smtClean="0">
                <a:solidFill>
                  <a:schemeClr val="tx2"/>
                </a:solidFill>
                <a:latin typeface="Arial Black" pitchFamily="34" charset="0"/>
                <a:ea typeface="ＭＳ Ｐゴシック" pitchFamily="34" charset="-128"/>
              </a:rPr>
              <a:t>1962-1981</a:t>
            </a:r>
            <a:r>
              <a:rPr lang="en-US" altLang="en-US" sz="4000" dirty="0">
                <a:solidFill>
                  <a:schemeClr val="tx2"/>
                </a:solidFill>
                <a:latin typeface="Arial Black" pitchFamily="34" charset="0"/>
                <a:ea typeface="ＭＳ Ｐゴシック" pitchFamily="34" charset="-128"/>
              </a:rPr>
              <a:t>)</a:t>
            </a:r>
          </a:p>
        </p:txBody>
      </p:sp>
      <p:sp>
        <p:nvSpPr>
          <p:cNvPr id="32775" name="Rectangle 3"/>
          <p:cNvSpPr>
            <a:spLocks noChangeArrowheads="1"/>
          </p:cNvSpPr>
          <p:nvPr/>
        </p:nvSpPr>
        <p:spPr bwMode="auto">
          <a:xfrm>
            <a:off x="228600" y="1987550"/>
            <a:ext cx="44196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pPr>
            <a:r>
              <a:rPr lang="en-US" altLang="en-US" sz="2000" dirty="0" smtClean="0">
                <a:solidFill>
                  <a:srgbClr val="FF6600"/>
                </a:solidFill>
                <a:ea typeface="ＭＳ Ｐゴシック" pitchFamily="34" charset="-128"/>
              </a:rPr>
              <a:t>Childhood = DOWN ERA</a:t>
            </a:r>
            <a:endParaRPr lang="en-US" altLang="en-US" sz="2000" dirty="0">
              <a:solidFill>
                <a:srgbClr val="FF6600"/>
              </a:solidFill>
              <a:ea typeface="ＭＳ Ｐゴシック" pitchFamily="34" charset="-128"/>
            </a:endParaRPr>
          </a:p>
          <a:p>
            <a:pPr lvl="1" eaLnBrk="1" hangingPunct="1">
              <a:lnSpc>
                <a:spcPct val="90000"/>
              </a:lnSpc>
            </a:pPr>
            <a:r>
              <a:rPr lang="en-US" altLang="en-US" sz="1800" b="0" dirty="0">
                <a:ea typeface="ＭＳ Ｐゴシック" pitchFamily="34" charset="-128"/>
              </a:rPr>
              <a:t>Economic bust</a:t>
            </a:r>
          </a:p>
          <a:p>
            <a:pPr lvl="1" eaLnBrk="1" hangingPunct="1">
              <a:lnSpc>
                <a:spcPct val="90000"/>
              </a:lnSpc>
            </a:pPr>
            <a:r>
              <a:rPr lang="en-US" altLang="en-US" sz="1800" b="0" dirty="0">
                <a:ea typeface="ＭＳ Ｐゴシック" pitchFamily="34" charset="-128"/>
              </a:rPr>
              <a:t>Children unprotected, criticized</a:t>
            </a:r>
          </a:p>
          <a:p>
            <a:pPr lvl="1" eaLnBrk="1" hangingPunct="1">
              <a:lnSpc>
                <a:spcPct val="90000"/>
              </a:lnSpc>
            </a:pPr>
            <a:r>
              <a:rPr lang="en-US" altLang="en-US" sz="1800" b="0" dirty="0">
                <a:ea typeface="ＭＳ Ｐゴシック" pitchFamily="34" charset="-128"/>
              </a:rPr>
              <a:t>“Latch-key” childhood</a:t>
            </a:r>
          </a:p>
          <a:p>
            <a:pPr lvl="1" eaLnBrk="1" hangingPunct="1">
              <a:lnSpc>
                <a:spcPct val="90000"/>
              </a:lnSpc>
            </a:pPr>
            <a:r>
              <a:rPr lang="en-US" altLang="en-US" sz="1800" b="0" dirty="0">
                <a:ea typeface="ＭＳ Ｐゴシック" pitchFamily="34" charset="-128"/>
              </a:rPr>
              <a:t>Social instability</a:t>
            </a:r>
          </a:p>
          <a:p>
            <a:pPr lvl="1" eaLnBrk="1" hangingPunct="1">
              <a:lnSpc>
                <a:spcPct val="90000"/>
              </a:lnSpc>
            </a:pPr>
            <a:r>
              <a:rPr lang="en-US" altLang="en-US" sz="1800" b="0" dirty="0">
                <a:ea typeface="ＭＳ Ｐゴシック" pitchFamily="34" charset="-128"/>
              </a:rPr>
              <a:t>Standards were loosening</a:t>
            </a:r>
          </a:p>
          <a:p>
            <a:pPr eaLnBrk="1" hangingPunct="1">
              <a:lnSpc>
                <a:spcPct val="90000"/>
              </a:lnSpc>
            </a:pPr>
            <a:r>
              <a:rPr lang="en-US" altLang="en-US" sz="2000" dirty="0">
                <a:solidFill>
                  <a:srgbClr val="FF6600"/>
                </a:solidFill>
                <a:ea typeface="ＭＳ Ｐゴシック" pitchFamily="34" charset="-128"/>
              </a:rPr>
              <a:t>Core values</a:t>
            </a:r>
          </a:p>
          <a:p>
            <a:pPr lvl="1" eaLnBrk="1" hangingPunct="1">
              <a:lnSpc>
                <a:spcPct val="90000"/>
              </a:lnSpc>
            </a:pPr>
            <a:r>
              <a:rPr lang="en-US" altLang="en-US" sz="1800" b="0" dirty="0" smtClean="0">
                <a:ea typeface="ＭＳ Ｐゴシック" pitchFamily="34" charset="-128"/>
              </a:rPr>
              <a:t>Downbeat</a:t>
            </a:r>
          </a:p>
          <a:p>
            <a:pPr lvl="1" eaLnBrk="1" hangingPunct="1">
              <a:lnSpc>
                <a:spcPct val="90000"/>
              </a:lnSpc>
            </a:pPr>
            <a:r>
              <a:rPr lang="en-US" altLang="en-US" sz="1800" b="0" dirty="0" smtClean="0">
                <a:ea typeface="ＭＳ Ｐゴシック" pitchFamily="34" charset="-128"/>
              </a:rPr>
              <a:t>Pragmatism </a:t>
            </a:r>
            <a:endParaRPr lang="en-US" altLang="en-US" sz="1800" b="0" dirty="0">
              <a:ea typeface="ＭＳ Ｐゴシック" pitchFamily="34" charset="-128"/>
            </a:endParaRPr>
          </a:p>
          <a:p>
            <a:pPr lvl="1" eaLnBrk="1" hangingPunct="1">
              <a:lnSpc>
                <a:spcPct val="90000"/>
              </a:lnSpc>
            </a:pPr>
            <a:r>
              <a:rPr lang="en-US" altLang="en-US" sz="1800" b="0" dirty="0">
                <a:ea typeface="ＭＳ Ｐゴシック" pitchFamily="34" charset="-128"/>
              </a:rPr>
              <a:t>Authenticity</a:t>
            </a:r>
          </a:p>
          <a:p>
            <a:pPr lvl="1" eaLnBrk="1" hangingPunct="1">
              <a:lnSpc>
                <a:spcPct val="90000"/>
              </a:lnSpc>
            </a:pPr>
            <a:r>
              <a:rPr lang="en-US" altLang="en-US" sz="1800" b="0" dirty="0">
                <a:ea typeface="ＭＳ Ｐゴシック" pitchFamily="34" charset="-128"/>
              </a:rPr>
              <a:t>“No Rules” edgy</a:t>
            </a:r>
          </a:p>
          <a:p>
            <a:pPr lvl="1" eaLnBrk="1" hangingPunct="1">
              <a:lnSpc>
                <a:spcPct val="90000"/>
              </a:lnSpc>
            </a:pPr>
            <a:r>
              <a:rPr lang="en-US" altLang="en-US" sz="1800" b="0" dirty="0">
                <a:ea typeface="ＭＳ Ｐゴシック" pitchFamily="34" charset="-128"/>
              </a:rPr>
              <a:t>“Whatever works”, speed</a:t>
            </a:r>
          </a:p>
          <a:p>
            <a:pPr lvl="1" eaLnBrk="1" hangingPunct="1">
              <a:lnSpc>
                <a:spcPct val="90000"/>
              </a:lnSpc>
            </a:pPr>
            <a:r>
              <a:rPr lang="en-US" altLang="en-US" sz="1800" b="0" dirty="0">
                <a:ea typeface="ＭＳ Ｐゴシック" pitchFamily="34" charset="-128"/>
              </a:rPr>
              <a:t>Transaction-focused</a:t>
            </a:r>
          </a:p>
          <a:p>
            <a:pPr lvl="1" eaLnBrk="1" hangingPunct="1">
              <a:lnSpc>
                <a:spcPct val="90000"/>
              </a:lnSpc>
            </a:pPr>
            <a:r>
              <a:rPr lang="en-US" altLang="en-US" sz="1800" b="0" dirty="0" smtClean="0">
                <a:ea typeface="ＭＳ Ｐゴシック" pitchFamily="34" charset="-128"/>
              </a:rPr>
              <a:t>Results-focused</a:t>
            </a:r>
            <a:endParaRPr lang="en-US" altLang="en-US" sz="1800" b="0" dirty="0">
              <a:ea typeface="ＭＳ Ｐゴシック" pitchFamily="34" charset="-128"/>
            </a:endParaRPr>
          </a:p>
        </p:txBody>
      </p:sp>
      <p:pic>
        <p:nvPicPr>
          <p:cNvPr id="32776" name="Picture 16" descr="f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4191000"/>
            <a:ext cx="1600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7" name="Object 17"/>
          <p:cNvGraphicFramePr>
            <a:graphicFrameLocks noChangeAspect="1"/>
          </p:cNvGraphicFramePr>
          <p:nvPr/>
        </p:nvGraphicFramePr>
        <p:xfrm>
          <a:off x="6477000" y="4267200"/>
          <a:ext cx="2514600" cy="2492375"/>
        </p:xfrm>
        <a:graphic>
          <a:graphicData uri="http://schemas.openxmlformats.org/presentationml/2006/ole">
            <mc:AlternateContent xmlns:mc="http://schemas.openxmlformats.org/markup-compatibility/2006">
              <mc:Choice xmlns:v="urn:schemas-microsoft-com:vml" Requires="v">
                <p:oleObj spid="_x0000_s1056" name="Image" r:id="rId6" imgW="13066667" imgH="12952381" progId="Photoshop.Image.10">
                  <p:embed/>
                </p:oleObj>
              </mc:Choice>
              <mc:Fallback>
                <p:oleObj name="Image" r:id="rId6" imgW="13066667" imgH="12952381"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4267200"/>
                        <a:ext cx="25146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778" name="Picture 14" descr="442156_f248"/>
          <p:cNvPicPr>
            <a:picLocks noChangeAspect="1" noChangeArrowheads="1"/>
          </p:cNvPicPr>
          <p:nvPr/>
        </p:nvPicPr>
        <p:blipFill>
          <a:blip r:embed="rId8">
            <a:lum contrast="24000"/>
            <a:extLst>
              <a:ext uri="{28A0092B-C50C-407E-A947-70E740481C1C}">
                <a14:useLocalDpi xmlns:a14="http://schemas.microsoft.com/office/drawing/2010/main" val="0"/>
              </a:ext>
            </a:extLst>
          </a:blip>
          <a:srcRect/>
          <a:stretch>
            <a:fillRect/>
          </a:stretch>
        </p:blipFill>
        <p:spPr bwMode="auto">
          <a:xfrm>
            <a:off x="5181600" y="4991100"/>
            <a:ext cx="179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9" descr="40341_3"/>
          <p:cNvPicPr>
            <a:picLocks noChangeAspect="1" noChangeArrowheads="1"/>
          </p:cNvPicPr>
          <p:nvPr/>
        </p:nvPicPr>
        <p:blipFill>
          <a:blip r:embed="rId9">
            <a:lum bright="-12000" contrast="36000"/>
            <a:extLst>
              <a:ext uri="{28A0092B-C50C-407E-A947-70E740481C1C}">
                <a14:useLocalDpi xmlns:a14="http://schemas.microsoft.com/office/drawing/2010/main" val="0"/>
              </a:ext>
            </a:extLst>
          </a:blip>
          <a:srcRect t="29790" b="6210"/>
          <a:stretch>
            <a:fillRect/>
          </a:stretch>
        </p:blipFill>
        <p:spPr bwMode="auto">
          <a:xfrm>
            <a:off x="6934200" y="88900"/>
            <a:ext cx="21336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3" descr="bundys-married-with-children-1266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1524000"/>
            <a:ext cx="2514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80999" y="6452800"/>
            <a:ext cx="3379451" cy="276999"/>
          </a:xfrm>
          <a:prstGeom prst="rect">
            <a:avLst/>
          </a:prstGeom>
          <a:noFill/>
        </p:spPr>
        <p:txBody>
          <a:bodyPr wrap="none" rtlCol="0">
            <a:spAutoFit/>
          </a:bodyPr>
          <a:lstStyle/>
          <a:p>
            <a:pPr>
              <a:buNone/>
            </a:pPr>
            <a:r>
              <a:rPr lang="en-US" sz="1200" dirty="0" smtClean="0"/>
              <a:t>Alternate: “New Lost”, “Generation at Risk”</a:t>
            </a:r>
            <a:endParaRPr lang="en-US" sz="1200" dirty="0"/>
          </a:p>
        </p:txBody>
      </p:sp>
      <p:sp>
        <p:nvSpPr>
          <p:cNvPr id="14" name="TextBox 13"/>
          <p:cNvSpPr txBox="1"/>
          <p:nvPr/>
        </p:nvSpPr>
        <p:spPr>
          <a:xfrm>
            <a:off x="381000" y="1219219"/>
            <a:ext cx="1095172" cy="338554"/>
          </a:xfrm>
          <a:prstGeom prst="rect">
            <a:avLst/>
          </a:prstGeom>
          <a:noFill/>
        </p:spPr>
        <p:txBody>
          <a:bodyPr wrap="none" rtlCol="0">
            <a:spAutoFit/>
          </a:bodyPr>
          <a:lstStyle/>
          <a:p>
            <a:pPr>
              <a:buNone/>
            </a:pPr>
            <a:r>
              <a:rPr lang="en-US" sz="1600" dirty="0" smtClean="0">
                <a:solidFill>
                  <a:srgbClr val="CCFFCC"/>
                </a:solidFill>
              </a:rPr>
              <a:t>NOMADS</a:t>
            </a:r>
            <a:endParaRPr lang="en-US" sz="1600" dirty="0">
              <a:solidFill>
                <a:srgbClr val="CCFFCC"/>
              </a:solidFill>
            </a:endParaRPr>
          </a:p>
        </p:txBody>
      </p:sp>
    </p:spTree>
    <p:extLst>
      <p:ext uri="{BB962C8B-B14F-4D97-AF65-F5344CB8AC3E}">
        <p14:creationId xmlns:p14="http://schemas.microsoft.com/office/powerpoint/2010/main" val="1007369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dirty="0" smtClean="0"/>
              <a:t>GenX/Y childhood in Media</a:t>
            </a:r>
          </a:p>
        </p:txBody>
      </p:sp>
      <p:sp>
        <p:nvSpPr>
          <p:cNvPr id="33795" name="Rectangle 3"/>
          <p:cNvSpPr>
            <a:spLocks noChangeArrowheads="1"/>
          </p:cNvSpPr>
          <p:nvPr/>
        </p:nvSpPr>
        <p:spPr bwMode="auto">
          <a:xfrm>
            <a:off x="457200" y="1374775"/>
            <a:ext cx="4038600" cy="528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3200" b="1">
                <a:solidFill>
                  <a:schemeClr val="tx1"/>
                </a:solidFill>
                <a:latin typeface="Arial" pitchFamily="34" charset="0"/>
              </a:defRPr>
            </a:lvl1pPr>
            <a:lvl2pPr marL="914400" indent="-457200" eaLnBrk="0" hangingPunct="0">
              <a:defRPr sz="3200" b="1">
                <a:solidFill>
                  <a:schemeClr val="tx1"/>
                </a:solidFill>
                <a:latin typeface="Arial" pitchFamily="34" charset="0"/>
              </a:defRPr>
            </a:lvl2pPr>
            <a:lvl3pPr marL="1371600" indent="-457200" eaLnBrk="0" hangingPunct="0">
              <a:defRPr sz="3200" b="1">
                <a:solidFill>
                  <a:schemeClr val="tx1"/>
                </a:solidFill>
                <a:latin typeface="Arial" pitchFamily="34" charset="0"/>
              </a:defRPr>
            </a:lvl3pPr>
            <a:lvl4pPr marL="1828800" indent="-457200" eaLnBrk="0" hangingPunct="0">
              <a:defRPr sz="3200" b="1">
                <a:solidFill>
                  <a:schemeClr val="tx1"/>
                </a:solidFill>
                <a:latin typeface="Arial" pitchFamily="34" charset="0"/>
              </a:defRPr>
            </a:lvl4pPr>
            <a:lvl5pPr marL="2286000" indent="-457200" eaLnBrk="0" hangingPunct="0">
              <a:defRPr sz="3200" b="1">
                <a:solidFill>
                  <a:schemeClr val="tx1"/>
                </a:solidFill>
                <a:latin typeface="Arial" pitchFamily="34" charset="0"/>
              </a:defRPr>
            </a:lvl5pPr>
            <a:lvl6pPr marL="2743200" indent="-457200" eaLnBrk="0" fontAlgn="base" hangingPunct="0">
              <a:spcBef>
                <a:spcPct val="20000"/>
              </a:spcBef>
              <a:spcAft>
                <a:spcPct val="0"/>
              </a:spcAft>
              <a:buChar char="•"/>
              <a:defRPr sz="3200" b="1">
                <a:solidFill>
                  <a:schemeClr val="tx1"/>
                </a:solidFill>
                <a:latin typeface="Arial" pitchFamily="34" charset="0"/>
              </a:defRPr>
            </a:lvl6pPr>
            <a:lvl7pPr marL="3200400" indent="-457200" eaLnBrk="0" fontAlgn="base" hangingPunct="0">
              <a:spcBef>
                <a:spcPct val="20000"/>
              </a:spcBef>
              <a:spcAft>
                <a:spcPct val="0"/>
              </a:spcAft>
              <a:buChar char="•"/>
              <a:defRPr sz="3200" b="1">
                <a:solidFill>
                  <a:schemeClr val="tx1"/>
                </a:solidFill>
                <a:latin typeface="Arial" pitchFamily="34" charset="0"/>
              </a:defRPr>
            </a:lvl7pPr>
            <a:lvl8pPr marL="3657600" indent="-457200" eaLnBrk="0" fontAlgn="base" hangingPunct="0">
              <a:spcBef>
                <a:spcPct val="20000"/>
              </a:spcBef>
              <a:spcAft>
                <a:spcPct val="0"/>
              </a:spcAft>
              <a:buChar char="•"/>
              <a:defRPr sz="3200" b="1">
                <a:solidFill>
                  <a:schemeClr val="tx1"/>
                </a:solidFill>
                <a:latin typeface="Arial" pitchFamily="34" charset="0"/>
              </a:defRPr>
            </a:lvl8pPr>
            <a:lvl9pPr marL="4114800" indent="-457200" eaLnBrk="0" fontAlgn="base" hangingPunct="0">
              <a:spcBef>
                <a:spcPct val="20000"/>
              </a:spcBef>
              <a:spcAft>
                <a:spcPct val="0"/>
              </a:spcAft>
              <a:buChar char="•"/>
              <a:defRPr sz="3200" b="1">
                <a:solidFill>
                  <a:schemeClr val="tx1"/>
                </a:solidFill>
                <a:latin typeface="Arial" pitchFamily="34" charset="0"/>
              </a:defRPr>
            </a:lvl9pPr>
          </a:lstStyle>
          <a:p>
            <a:pPr>
              <a:lnSpc>
                <a:spcPct val="120000"/>
              </a:lnSpc>
              <a:spcBef>
                <a:spcPct val="50000"/>
              </a:spcBef>
              <a:buFontTx/>
              <a:buNone/>
            </a:pPr>
            <a:r>
              <a:rPr lang="en-US" altLang="en-US" sz="1600" dirty="0">
                <a:solidFill>
                  <a:srgbClr val="66CCFF"/>
                </a:solidFill>
                <a:latin typeface="Calibri" pitchFamily="34" charset="0"/>
              </a:rPr>
              <a:t>1964	 Children of the Damned</a:t>
            </a:r>
          </a:p>
          <a:p>
            <a:pPr>
              <a:lnSpc>
                <a:spcPct val="120000"/>
              </a:lnSpc>
              <a:spcBef>
                <a:spcPct val="50000"/>
              </a:spcBef>
              <a:buFontTx/>
              <a:buNone/>
            </a:pPr>
            <a:r>
              <a:rPr lang="en-US" altLang="en-US" sz="1600" dirty="0">
                <a:solidFill>
                  <a:srgbClr val="66CCFF"/>
                </a:solidFill>
                <a:latin typeface="Calibri" pitchFamily="34" charset="0"/>
              </a:rPr>
              <a:t>1967 Rosemary’s Baby</a:t>
            </a:r>
          </a:p>
          <a:p>
            <a:pPr>
              <a:lnSpc>
                <a:spcPct val="120000"/>
              </a:lnSpc>
              <a:spcBef>
                <a:spcPct val="50000"/>
              </a:spcBef>
              <a:buFontTx/>
              <a:buNone/>
            </a:pPr>
            <a:r>
              <a:rPr lang="en-US" altLang="en-US" sz="1600" dirty="0" smtClean="0">
                <a:solidFill>
                  <a:srgbClr val="66CCFF"/>
                </a:solidFill>
                <a:latin typeface="Calibri" pitchFamily="34" charset="0"/>
              </a:rPr>
              <a:t>1971 Willy Wonka</a:t>
            </a:r>
          </a:p>
          <a:p>
            <a:pPr>
              <a:lnSpc>
                <a:spcPct val="120000"/>
              </a:lnSpc>
              <a:spcBef>
                <a:spcPct val="50000"/>
              </a:spcBef>
              <a:buFontTx/>
              <a:buNone/>
            </a:pPr>
            <a:r>
              <a:rPr lang="en-US" altLang="en-US" sz="1600" dirty="0" smtClean="0">
                <a:solidFill>
                  <a:srgbClr val="66CCFF"/>
                </a:solidFill>
                <a:latin typeface="Calibri" pitchFamily="34" charset="0"/>
              </a:rPr>
              <a:t>1973</a:t>
            </a:r>
            <a:r>
              <a:rPr lang="en-US" altLang="en-US" sz="1600" dirty="0">
                <a:solidFill>
                  <a:srgbClr val="66CCFF"/>
                </a:solidFill>
                <a:latin typeface="Calibri" pitchFamily="34" charset="0"/>
              </a:rPr>
              <a:t>	 The Exorcist</a:t>
            </a:r>
          </a:p>
          <a:p>
            <a:pPr>
              <a:lnSpc>
                <a:spcPct val="120000"/>
              </a:lnSpc>
              <a:spcBef>
                <a:spcPct val="50000"/>
              </a:spcBef>
              <a:buFontTx/>
              <a:buNone/>
            </a:pPr>
            <a:r>
              <a:rPr lang="en-US" altLang="en-US" sz="1600" dirty="0">
                <a:solidFill>
                  <a:srgbClr val="66CCFF"/>
                </a:solidFill>
                <a:latin typeface="Calibri" pitchFamily="34" charset="0"/>
              </a:rPr>
              <a:t>1974  It’s Alive!</a:t>
            </a:r>
          </a:p>
          <a:p>
            <a:pPr>
              <a:lnSpc>
                <a:spcPct val="120000"/>
              </a:lnSpc>
              <a:spcBef>
                <a:spcPct val="50000"/>
              </a:spcBef>
              <a:buFontTx/>
              <a:buNone/>
            </a:pPr>
            <a:r>
              <a:rPr lang="en-US" altLang="en-US" sz="1600" dirty="0">
                <a:solidFill>
                  <a:srgbClr val="66CCFF"/>
                </a:solidFill>
                <a:latin typeface="Calibri" pitchFamily="34" charset="0"/>
              </a:rPr>
              <a:t>1976  Look What’s Happened to     Rosemary’s Baby</a:t>
            </a:r>
          </a:p>
          <a:p>
            <a:pPr>
              <a:lnSpc>
                <a:spcPct val="120000"/>
              </a:lnSpc>
              <a:spcBef>
                <a:spcPct val="50000"/>
              </a:spcBef>
              <a:buFontTx/>
              <a:buNone/>
            </a:pPr>
            <a:r>
              <a:rPr lang="en-US" altLang="en-US" sz="1600" dirty="0">
                <a:solidFill>
                  <a:srgbClr val="66CCFF"/>
                </a:solidFill>
                <a:latin typeface="Calibri" pitchFamily="34" charset="0"/>
              </a:rPr>
              <a:t>1976	 The Omen</a:t>
            </a:r>
          </a:p>
          <a:p>
            <a:pPr>
              <a:lnSpc>
                <a:spcPct val="120000"/>
              </a:lnSpc>
              <a:spcBef>
                <a:spcPct val="50000"/>
              </a:spcBef>
              <a:buFontTx/>
              <a:buNone/>
            </a:pPr>
            <a:r>
              <a:rPr lang="en-US" altLang="en-US" sz="1600" dirty="0" smtClean="0">
                <a:solidFill>
                  <a:srgbClr val="66CCFF"/>
                </a:solidFill>
                <a:latin typeface="Calibri" pitchFamily="34" charset="0"/>
              </a:rPr>
              <a:t>1976 Bad News Bears</a:t>
            </a:r>
          </a:p>
          <a:p>
            <a:pPr>
              <a:lnSpc>
                <a:spcPct val="120000"/>
              </a:lnSpc>
              <a:spcBef>
                <a:spcPct val="50000"/>
              </a:spcBef>
              <a:buFontTx/>
              <a:buNone/>
            </a:pPr>
            <a:r>
              <a:rPr lang="en-US" altLang="en-US" sz="1600" dirty="0" smtClean="0">
                <a:solidFill>
                  <a:srgbClr val="66CCFF"/>
                </a:solidFill>
                <a:latin typeface="Calibri" pitchFamily="34" charset="0"/>
              </a:rPr>
              <a:t>1976</a:t>
            </a:r>
            <a:r>
              <a:rPr lang="en-US" altLang="en-US" sz="1600" dirty="0">
                <a:solidFill>
                  <a:srgbClr val="66CCFF"/>
                </a:solidFill>
                <a:latin typeface="Calibri" pitchFamily="34" charset="0"/>
              </a:rPr>
              <a:t>	 Carrie</a:t>
            </a:r>
          </a:p>
          <a:p>
            <a:pPr>
              <a:lnSpc>
                <a:spcPct val="120000"/>
              </a:lnSpc>
              <a:spcBef>
                <a:spcPct val="50000"/>
              </a:spcBef>
              <a:buFontTx/>
              <a:buAutoNum type="arabicPlain" startAt="1977"/>
            </a:pPr>
            <a:r>
              <a:rPr lang="en-US" altLang="en-US" sz="1600" dirty="0">
                <a:solidFill>
                  <a:srgbClr val="66CCFF"/>
                </a:solidFill>
                <a:latin typeface="Calibri" pitchFamily="34" charset="0"/>
              </a:rPr>
              <a:t> Exorcist II: The Heretic</a:t>
            </a:r>
          </a:p>
          <a:p>
            <a:pPr>
              <a:lnSpc>
                <a:spcPct val="120000"/>
              </a:lnSpc>
              <a:spcBef>
                <a:spcPct val="50000"/>
              </a:spcBef>
              <a:buFontTx/>
              <a:buNone/>
            </a:pPr>
            <a:r>
              <a:rPr lang="en-US" altLang="en-US" sz="1600" dirty="0">
                <a:solidFill>
                  <a:srgbClr val="66CCFF"/>
                </a:solidFill>
                <a:latin typeface="Calibri" pitchFamily="34" charset="0"/>
              </a:rPr>
              <a:t>1977 Eraserhead</a:t>
            </a:r>
          </a:p>
          <a:p>
            <a:pPr>
              <a:lnSpc>
                <a:spcPct val="120000"/>
              </a:lnSpc>
              <a:spcBef>
                <a:spcPct val="50000"/>
              </a:spcBef>
              <a:buFontTx/>
              <a:buNone/>
            </a:pPr>
            <a:r>
              <a:rPr lang="en-US" altLang="en-US" sz="1600" dirty="0">
                <a:solidFill>
                  <a:srgbClr val="66CCFF"/>
                </a:solidFill>
                <a:latin typeface="Calibri" pitchFamily="34" charset="0"/>
              </a:rPr>
              <a:t>1978	 It Lives </a:t>
            </a:r>
            <a:r>
              <a:rPr lang="en-US" altLang="en-US" sz="1600" dirty="0" smtClean="0">
                <a:solidFill>
                  <a:srgbClr val="66CCFF"/>
                </a:solidFill>
                <a:latin typeface="Calibri" pitchFamily="34" charset="0"/>
              </a:rPr>
              <a:t>Again</a:t>
            </a:r>
            <a:endParaRPr lang="en-US" altLang="en-US" sz="1600" dirty="0">
              <a:solidFill>
                <a:srgbClr val="66CCFF"/>
              </a:solidFill>
              <a:latin typeface="Calibri" pitchFamily="34" charset="0"/>
            </a:endParaRPr>
          </a:p>
        </p:txBody>
      </p:sp>
      <p:sp>
        <p:nvSpPr>
          <p:cNvPr id="33796" name="Rectangle 4"/>
          <p:cNvSpPr>
            <a:spLocks noChangeArrowheads="1"/>
          </p:cNvSpPr>
          <p:nvPr/>
        </p:nvSpPr>
        <p:spPr bwMode="auto">
          <a:xfrm>
            <a:off x="3962400" y="1447800"/>
            <a:ext cx="2971800" cy="373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3200" b="1">
                <a:solidFill>
                  <a:schemeClr val="tx1"/>
                </a:solidFill>
                <a:latin typeface="Arial" pitchFamily="34" charset="0"/>
              </a:defRPr>
            </a:lvl1pPr>
            <a:lvl2pPr marL="914400" indent="-457200" eaLnBrk="0" hangingPunct="0">
              <a:defRPr sz="3200" b="1">
                <a:solidFill>
                  <a:schemeClr val="tx1"/>
                </a:solidFill>
                <a:latin typeface="Arial" pitchFamily="34" charset="0"/>
              </a:defRPr>
            </a:lvl2pPr>
            <a:lvl3pPr marL="1371600" indent="-457200" eaLnBrk="0" hangingPunct="0">
              <a:defRPr sz="3200" b="1">
                <a:solidFill>
                  <a:schemeClr val="tx1"/>
                </a:solidFill>
                <a:latin typeface="Arial" pitchFamily="34" charset="0"/>
              </a:defRPr>
            </a:lvl3pPr>
            <a:lvl4pPr marL="1828800" indent="-457200" eaLnBrk="0" hangingPunct="0">
              <a:defRPr sz="3200" b="1">
                <a:solidFill>
                  <a:schemeClr val="tx1"/>
                </a:solidFill>
                <a:latin typeface="Arial" pitchFamily="34" charset="0"/>
              </a:defRPr>
            </a:lvl4pPr>
            <a:lvl5pPr marL="2286000" indent="-457200" eaLnBrk="0" hangingPunct="0">
              <a:defRPr sz="3200" b="1">
                <a:solidFill>
                  <a:schemeClr val="tx1"/>
                </a:solidFill>
                <a:latin typeface="Arial" pitchFamily="34" charset="0"/>
              </a:defRPr>
            </a:lvl5pPr>
            <a:lvl6pPr marL="2743200" indent="-457200" eaLnBrk="0" fontAlgn="base" hangingPunct="0">
              <a:spcBef>
                <a:spcPct val="20000"/>
              </a:spcBef>
              <a:spcAft>
                <a:spcPct val="0"/>
              </a:spcAft>
              <a:buChar char="•"/>
              <a:defRPr sz="3200" b="1">
                <a:solidFill>
                  <a:schemeClr val="tx1"/>
                </a:solidFill>
                <a:latin typeface="Arial" pitchFamily="34" charset="0"/>
              </a:defRPr>
            </a:lvl6pPr>
            <a:lvl7pPr marL="3200400" indent="-457200" eaLnBrk="0" fontAlgn="base" hangingPunct="0">
              <a:spcBef>
                <a:spcPct val="20000"/>
              </a:spcBef>
              <a:spcAft>
                <a:spcPct val="0"/>
              </a:spcAft>
              <a:buChar char="•"/>
              <a:defRPr sz="3200" b="1">
                <a:solidFill>
                  <a:schemeClr val="tx1"/>
                </a:solidFill>
                <a:latin typeface="Arial" pitchFamily="34" charset="0"/>
              </a:defRPr>
            </a:lvl7pPr>
            <a:lvl8pPr marL="3657600" indent="-457200" eaLnBrk="0" fontAlgn="base" hangingPunct="0">
              <a:spcBef>
                <a:spcPct val="20000"/>
              </a:spcBef>
              <a:spcAft>
                <a:spcPct val="0"/>
              </a:spcAft>
              <a:buChar char="•"/>
              <a:defRPr sz="3200" b="1">
                <a:solidFill>
                  <a:schemeClr val="tx1"/>
                </a:solidFill>
                <a:latin typeface="Arial" pitchFamily="34" charset="0"/>
              </a:defRPr>
            </a:lvl8pPr>
            <a:lvl9pPr marL="4114800" indent="-457200" eaLnBrk="0" fontAlgn="base" hangingPunct="0">
              <a:spcBef>
                <a:spcPct val="20000"/>
              </a:spcBef>
              <a:spcAft>
                <a:spcPct val="0"/>
              </a:spcAft>
              <a:buChar char="•"/>
              <a:defRPr sz="3200" b="1">
                <a:solidFill>
                  <a:schemeClr val="tx1"/>
                </a:solidFill>
                <a:latin typeface="Arial" pitchFamily="34" charset="0"/>
              </a:defRPr>
            </a:lvl9pPr>
          </a:lstStyle>
          <a:p>
            <a:pPr>
              <a:lnSpc>
                <a:spcPct val="120000"/>
              </a:lnSpc>
              <a:spcBef>
                <a:spcPct val="50000"/>
              </a:spcBef>
              <a:buNone/>
            </a:pPr>
            <a:r>
              <a:rPr lang="en-US" altLang="en-US" sz="1600" dirty="0">
                <a:solidFill>
                  <a:srgbClr val="66CCFF"/>
                </a:solidFill>
                <a:latin typeface="Calibri" pitchFamily="34" charset="0"/>
              </a:rPr>
              <a:t>1978 Damien—Omen </a:t>
            </a:r>
            <a:r>
              <a:rPr lang="en-US" altLang="en-US" sz="1600" dirty="0" smtClean="0">
                <a:solidFill>
                  <a:srgbClr val="66CCFF"/>
                </a:solidFill>
                <a:latin typeface="Calibri" pitchFamily="34" charset="0"/>
              </a:rPr>
              <a:t>II</a:t>
            </a:r>
          </a:p>
          <a:p>
            <a:pPr>
              <a:lnSpc>
                <a:spcPct val="120000"/>
              </a:lnSpc>
              <a:spcBef>
                <a:spcPct val="50000"/>
              </a:spcBef>
              <a:buFontTx/>
              <a:buNone/>
            </a:pPr>
            <a:r>
              <a:rPr lang="en-US" altLang="en-US" sz="1600" dirty="0" smtClean="0">
                <a:solidFill>
                  <a:srgbClr val="66CCFF"/>
                </a:solidFill>
                <a:latin typeface="Calibri" pitchFamily="34" charset="0"/>
              </a:rPr>
              <a:t>1978 Halloween</a:t>
            </a:r>
          </a:p>
          <a:p>
            <a:pPr>
              <a:lnSpc>
                <a:spcPct val="120000"/>
              </a:lnSpc>
              <a:spcBef>
                <a:spcPct val="50000"/>
              </a:spcBef>
              <a:buFontTx/>
              <a:buNone/>
            </a:pPr>
            <a:r>
              <a:rPr lang="en-US" altLang="en-US" sz="1600" dirty="0" smtClean="0">
                <a:solidFill>
                  <a:srgbClr val="66CCFF"/>
                </a:solidFill>
                <a:latin typeface="Calibri" pitchFamily="34" charset="0"/>
              </a:rPr>
              <a:t>1979 </a:t>
            </a:r>
            <a:r>
              <a:rPr lang="en-US" altLang="en-US" sz="1600" dirty="0">
                <a:solidFill>
                  <a:srgbClr val="66CCFF"/>
                </a:solidFill>
                <a:latin typeface="Calibri" pitchFamily="34" charset="0"/>
              </a:rPr>
              <a:t>The Brood</a:t>
            </a:r>
          </a:p>
          <a:p>
            <a:pPr>
              <a:lnSpc>
                <a:spcPct val="120000"/>
              </a:lnSpc>
              <a:spcBef>
                <a:spcPct val="50000"/>
              </a:spcBef>
              <a:buFontTx/>
              <a:buNone/>
            </a:pPr>
            <a:r>
              <a:rPr lang="en-US" altLang="en-US" sz="1600" dirty="0">
                <a:solidFill>
                  <a:srgbClr val="66CCFF"/>
                </a:solidFill>
                <a:latin typeface="Calibri" pitchFamily="34" charset="0"/>
              </a:rPr>
              <a:t>1980	 The Children</a:t>
            </a:r>
          </a:p>
          <a:p>
            <a:pPr>
              <a:lnSpc>
                <a:spcPct val="120000"/>
              </a:lnSpc>
              <a:spcBef>
                <a:spcPct val="50000"/>
              </a:spcBef>
              <a:buFontTx/>
              <a:buNone/>
            </a:pPr>
            <a:r>
              <a:rPr lang="en-US" altLang="en-US" sz="1600" dirty="0">
                <a:solidFill>
                  <a:srgbClr val="66CCFF"/>
                </a:solidFill>
                <a:latin typeface="Calibri" pitchFamily="34" charset="0"/>
              </a:rPr>
              <a:t>1981	 The Final Conflict</a:t>
            </a:r>
          </a:p>
          <a:p>
            <a:pPr>
              <a:lnSpc>
                <a:spcPct val="120000"/>
              </a:lnSpc>
              <a:spcBef>
                <a:spcPct val="50000"/>
              </a:spcBef>
              <a:buFontTx/>
              <a:buNone/>
            </a:pPr>
            <a:r>
              <a:rPr lang="en-US" altLang="en-US" sz="1600" dirty="0">
                <a:solidFill>
                  <a:srgbClr val="66CCFF"/>
                </a:solidFill>
                <a:latin typeface="Calibri" pitchFamily="34" charset="0"/>
              </a:rPr>
              <a:t>1981 Halloween II</a:t>
            </a:r>
          </a:p>
          <a:p>
            <a:pPr>
              <a:lnSpc>
                <a:spcPct val="120000"/>
              </a:lnSpc>
              <a:spcBef>
                <a:spcPct val="50000"/>
              </a:spcBef>
              <a:buFontTx/>
              <a:buNone/>
            </a:pPr>
            <a:r>
              <a:rPr lang="en-US" altLang="en-US" sz="1600" dirty="0">
                <a:solidFill>
                  <a:srgbClr val="66CCFF"/>
                </a:solidFill>
                <a:latin typeface="Calibri" pitchFamily="34" charset="0"/>
              </a:rPr>
              <a:t>1984 Firestarter</a:t>
            </a:r>
          </a:p>
          <a:p>
            <a:pPr>
              <a:lnSpc>
                <a:spcPct val="120000"/>
              </a:lnSpc>
              <a:spcBef>
                <a:spcPct val="50000"/>
              </a:spcBef>
              <a:buFontTx/>
              <a:buAutoNum type="arabicPlain" startAt="1984"/>
            </a:pPr>
            <a:r>
              <a:rPr lang="en-US" altLang="en-US" sz="1600" dirty="0">
                <a:solidFill>
                  <a:srgbClr val="66CCFF"/>
                </a:solidFill>
                <a:latin typeface="Calibri" pitchFamily="34" charset="0"/>
              </a:rPr>
              <a:t> Children of the Corn</a:t>
            </a:r>
          </a:p>
          <a:p>
            <a:pPr>
              <a:lnSpc>
                <a:spcPct val="120000"/>
              </a:lnSpc>
              <a:spcBef>
                <a:spcPct val="50000"/>
              </a:spcBef>
              <a:buFontTx/>
              <a:buNone/>
            </a:pPr>
            <a:r>
              <a:rPr lang="en-US" altLang="en-US" sz="1600" dirty="0">
                <a:solidFill>
                  <a:srgbClr val="66CCFF"/>
                </a:solidFill>
                <a:latin typeface="Calibri" pitchFamily="34" charset="0"/>
              </a:rPr>
              <a:t>1988 Child’s Play</a:t>
            </a:r>
          </a:p>
        </p:txBody>
      </p:sp>
      <p:pic>
        <p:nvPicPr>
          <p:cNvPr id="33797" name="Picture 5" descr="cov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752600"/>
            <a:ext cx="16303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p:cNvSpPr txBox="1">
            <a:spLocks noChangeArrowheads="1"/>
          </p:cNvSpPr>
          <p:nvPr/>
        </p:nvSpPr>
        <p:spPr bwMode="auto">
          <a:xfrm>
            <a:off x="6934200" y="4276725"/>
            <a:ext cx="1382713"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a:lnSpc>
                <a:spcPct val="120000"/>
              </a:lnSpc>
              <a:spcBef>
                <a:spcPct val="50000"/>
              </a:spcBef>
              <a:buFontTx/>
              <a:buNone/>
            </a:pPr>
            <a:r>
              <a:rPr lang="en-US" altLang="en-US" sz="1800" i="1" dirty="0">
                <a:solidFill>
                  <a:srgbClr val="FF6600"/>
                </a:solidFill>
                <a:latin typeface="Calibri" pitchFamily="34" charset="0"/>
              </a:rPr>
              <a:t>There’s only </a:t>
            </a:r>
            <a:br>
              <a:rPr lang="en-US" altLang="en-US" sz="1800" i="1" dirty="0">
                <a:solidFill>
                  <a:srgbClr val="FF6600"/>
                </a:solidFill>
                <a:latin typeface="Calibri" pitchFamily="34" charset="0"/>
              </a:rPr>
            </a:br>
            <a:r>
              <a:rPr lang="en-US" altLang="en-US" sz="1800" i="1" dirty="0">
                <a:solidFill>
                  <a:srgbClr val="FF6600"/>
                </a:solidFill>
                <a:latin typeface="Calibri" pitchFamily="34" charset="0"/>
              </a:rPr>
              <a:t>one thing </a:t>
            </a:r>
            <a:br>
              <a:rPr lang="en-US" altLang="en-US" sz="1800" i="1" dirty="0">
                <a:solidFill>
                  <a:srgbClr val="FF6600"/>
                </a:solidFill>
                <a:latin typeface="Calibri" pitchFamily="34" charset="0"/>
              </a:rPr>
            </a:br>
            <a:r>
              <a:rPr lang="en-US" altLang="en-US" sz="1800" i="1" dirty="0">
                <a:solidFill>
                  <a:srgbClr val="FF6600"/>
                </a:solidFill>
                <a:latin typeface="Calibri" pitchFamily="34" charset="0"/>
              </a:rPr>
              <a:t>wrong with </a:t>
            </a:r>
            <a:br>
              <a:rPr lang="en-US" altLang="en-US" sz="1800" i="1" dirty="0">
                <a:solidFill>
                  <a:srgbClr val="FF6600"/>
                </a:solidFill>
                <a:latin typeface="Calibri" pitchFamily="34" charset="0"/>
              </a:rPr>
            </a:br>
            <a:r>
              <a:rPr lang="en-US" altLang="en-US" sz="1800" i="1" dirty="0">
                <a:solidFill>
                  <a:srgbClr val="FF6600"/>
                </a:solidFill>
                <a:latin typeface="Calibri" pitchFamily="34" charset="0"/>
              </a:rPr>
              <a:t>the Davis </a:t>
            </a:r>
            <a:br>
              <a:rPr lang="en-US" altLang="en-US" sz="1800" i="1" dirty="0">
                <a:solidFill>
                  <a:srgbClr val="FF6600"/>
                </a:solidFill>
                <a:latin typeface="Calibri" pitchFamily="34" charset="0"/>
              </a:rPr>
            </a:br>
            <a:r>
              <a:rPr lang="en-US" altLang="en-US" sz="1800" i="1" dirty="0">
                <a:solidFill>
                  <a:srgbClr val="FF6600"/>
                </a:solidFill>
                <a:latin typeface="Calibri" pitchFamily="34" charset="0"/>
              </a:rPr>
              <a:t>baby . . .</a:t>
            </a:r>
          </a:p>
          <a:p>
            <a:pPr eaLnBrk="1" hangingPunct="1">
              <a:spcBef>
                <a:spcPct val="0"/>
              </a:spcBef>
              <a:buFontTx/>
              <a:buNone/>
            </a:pPr>
            <a:endParaRPr lang="en-US" altLang="en-US" sz="2400" b="0" dirty="0">
              <a:solidFill>
                <a:srgbClr val="FF6600"/>
              </a:solidFill>
              <a:latin typeface="Calibri" pitchFamily="34" charset="0"/>
            </a:endParaRPr>
          </a:p>
        </p:txBody>
      </p:sp>
      <p:sp>
        <p:nvSpPr>
          <p:cNvPr id="11" name="Right Arrow 10"/>
          <p:cNvSpPr/>
          <p:nvPr/>
        </p:nvSpPr>
        <p:spPr bwMode="auto">
          <a:xfrm>
            <a:off x="4615729" y="6438106"/>
            <a:ext cx="762000" cy="271463"/>
          </a:xfrm>
          <a:prstGeom prst="rightArrow">
            <a:avLst/>
          </a:prstGeom>
          <a:solidFill>
            <a:srgbClr val="EDA359"/>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12" name="Rectangle 11"/>
          <p:cNvSpPr/>
          <p:nvPr/>
        </p:nvSpPr>
        <p:spPr>
          <a:xfrm>
            <a:off x="5415829" y="6285398"/>
            <a:ext cx="2768643" cy="535531"/>
          </a:xfrm>
          <a:prstGeom prst="rect">
            <a:avLst/>
          </a:prstGeom>
        </p:spPr>
        <p:txBody>
          <a:bodyPr wrap="none">
            <a:spAutoFit/>
          </a:bodyPr>
          <a:lstStyle/>
          <a:p>
            <a:pPr>
              <a:lnSpc>
                <a:spcPct val="120000"/>
              </a:lnSpc>
              <a:spcBef>
                <a:spcPct val="50000"/>
              </a:spcBef>
              <a:buFontTx/>
              <a:buNone/>
            </a:pPr>
            <a:r>
              <a:rPr lang="en-US" altLang="en-US" sz="2400" dirty="0" smtClean="0">
                <a:solidFill>
                  <a:schemeClr val="tx2">
                    <a:lumMod val="90000"/>
                  </a:schemeClr>
                </a:solidFill>
                <a:latin typeface="Calibri" pitchFamily="34" charset="0"/>
              </a:rPr>
              <a:t>“Nomad” Archetype</a:t>
            </a:r>
            <a:endParaRPr lang="en-US" altLang="en-US" sz="2400" dirty="0">
              <a:solidFill>
                <a:schemeClr val="tx2">
                  <a:lumMod val="90000"/>
                </a:schemeClr>
              </a:solidFill>
              <a:latin typeface="Calibri" pitchFamily="34" charset="0"/>
            </a:endParaRPr>
          </a:p>
        </p:txBody>
      </p:sp>
    </p:spTree>
    <p:extLst>
      <p:ext uri="{BB962C8B-B14F-4D97-AF65-F5344CB8AC3E}">
        <p14:creationId xmlns:p14="http://schemas.microsoft.com/office/powerpoint/2010/main" val="2367631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p:txBody>
          <a:bodyPr/>
          <a:lstStyle/>
          <a:p>
            <a:pPr eaLnBrk="1" hangingPunct="1"/>
            <a:r>
              <a:rPr lang="en-US" altLang="en-US" dirty="0" smtClean="0"/>
              <a:t>Millennials (1982-2004)</a:t>
            </a:r>
          </a:p>
        </p:txBody>
      </p:sp>
      <p:sp>
        <p:nvSpPr>
          <p:cNvPr id="34819" name="Rectangle 3"/>
          <p:cNvSpPr>
            <a:spLocks noChangeArrowheads="1"/>
          </p:cNvSpPr>
          <p:nvPr/>
        </p:nvSpPr>
        <p:spPr bwMode="auto">
          <a:xfrm>
            <a:off x="228600" y="1828800"/>
            <a:ext cx="5562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pPr>
            <a:r>
              <a:rPr lang="en-US" altLang="en-US" sz="2000" dirty="0" smtClean="0">
                <a:solidFill>
                  <a:srgbClr val="FF6600"/>
                </a:solidFill>
                <a:ea typeface="ＭＳ Ｐゴシック" pitchFamily="34" charset="-128"/>
              </a:rPr>
              <a:t>Childhood = UP ERA</a:t>
            </a:r>
            <a:endParaRPr lang="en-US" altLang="en-US" sz="2000" dirty="0">
              <a:solidFill>
                <a:srgbClr val="FF6600"/>
              </a:solidFill>
              <a:ea typeface="ＭＳ Ｐゴシック" pitchFamily="34" charset="-128"/>
            </a:endParaRPr>
          </a:p>
          <a:p>
            <a:pPr lvl="1" eaLnBrk="1" hangingPunct="1">
              <a:lnSpc>
                <a:spcPct val="90000"/>
              </a:lnSpc>
            </a:pPr>
            <a:r>
              <a:rPr lang="en-US" altLang="en-US" sz="1800" b="0" dirty="0">
                <a:ea typeface="ＭＳ Ｐゴシック" pitchFamily="34" charset="-128"/>
              </a:rPr>
              <a:t>Economic boom</a:t>
            </a:r>
          </a:p>
          <a:p>
            <a:pPr lvl="1" eaLnBrk="1" hangingPunct="1">
              <a:lnSpc>
                <a:spcPct val="90000"/>
              </a:lnSpc>
            </a:pPr>
            <a:r>
              <a:rPr lang="en-US" altLang="en-US" sz="1800" b="0" dirty="0">
                <a:ea typeface="ＭＳ Ｐゴシック" pitchFamily="34" charset="-128"/>
              </a:rPr>
              <a:t>Children protected &amp; celebrated</a:t>
            </a:r>
          </a:p>
          <a:p>
            <a:pPr lvl="1" eaLnBrk="1" hangingPunct="1">
              <a:lnSpc>
                <a:spcPct val="90000"/>
              </a:lnSpc>
            </a:pPr>
            <a:r>
              <a:rPr lang="en-US" altLang="en-US" sz="1800" b="0" dirty="0" smtClean="0">
                <a:ea typeface="ＭＳ Ｐゴシック" pitchFamily="34" charset="-128"/>
              </a:rPr>
              <a:t>Helicopter parents</a:t>
            </a:r>
            <a:endParaRPr lang="en-US" altLang="en-US" sz="1800" b="0" dirty="0">
              <a:ea typeface="ＭＳ Ｐゴシック" pitchFamily="34" charset="-128"/>
            </a:endParaRPr>
          </a:p>
          <a:p>
            <a:pPr lvl="1" eaLnBrk="1" hangingPunct="1">
              <a:lnSpc>
                <a:spcPct val="90000"/>
              </a:lnSpc>
            </a:pPr>
            <a:r>
              <a:rPr lang="en-US" altLang="en-US" sz="1800" b="0" dirty="0">
                <a:ea typeface="ＭＳ Ｐゴシック" pitchFamily="34" charset="-128"/>
              </a:rPr>
              <a:t>Ultra-planned childhood</a:t>
            </a:r>
          </a:p>
          <a:p>
            <a:pPr lvl="1" eaLnBrk="1" hangingPunct="1">
              <a:lnSpc>
                <a:spcPct val="90000"/>
              </a:lnSpc>
            </a:pPr>
            <a:r>
              <a:rPr lang="en-US" altLang="en-US" sz="1800" b="0" dirty="0">
                <a:ea typeface="ＭＳ Ｐゴシック" pitchFamily="34" charset="-128"/>
              </a:rPr>
              <a:t>Social stability via “Lockdown”</a:t>
            </a:r>
          </a:p>
          <a:p>
            <a:pPr lvl="1" eaLnBrk="1" hangingPunct="1">
              <a:lnSpc>
                <a:spcPct val="90000"/>
              </a:lnSpc>
            </a:pPr>
            <a:r>
              <a:rPr lang="en-US" altLang="en-US" sz="1800" b="0" dirty="0">
                <a:ea typeface="ＭＳ Ｐゴシック" pitchFamily="34" charset="-128"/>
              </a:rPr>
              <a:t>Standards were tightening</a:t>
            </a:r>
          </a:p>
          <a:p>
            <a:pPr eaLnBrk="1" hangingPunct="1">
              <a:lnSpc>
                <a:spcPct val="90000"/>
              </a:lnSpc>
            </a:pPr>
            <a:r>
              <a:rPr lang="en-US" altLang="en-US" sz="2000" dirty="0">
                <a:solidFill>
                  <a:srgbClr val="FF6600"/>
                </a:solidFill>
                <a:ea typeface="ＭＳ Ｐゴシック" pitchFamily="34" charset="-128"/>
              </a:rPr>
              <a:t>Core values</a:t>
            </a:r>
          </a:p>
          <a:p>
            <a:pPr lvl="1" eaLnBrk="1" hangingPunct="1">
              <a:lnSpc>
                <a:spcPct val="90000"/>
              </a:lnSpc>
            </a:pPr>
            <a:r>
              <a:rPr lang="en-US" altLang="en-US" sz="1800" b="0" dirty="0" smtClean="0">
                <a:ea typeface="ＭＳ Ｐゴシック" pitchFamily="34" charset="-128"/>
              </a:rPr>
              <a:t>Upbeat</a:t>
            </a:r>
          </a:p>
          <a:p>
            <a:pPr lvl="1" eaLnBrk="1" hangingPunct="1">
              <a:lnSpc>
                <a:spcPct val="90000"/>
              </a:lnSpc>
            </a:pPr>
            <a:r>
              <a:rPr lang="en-US" altLang="en-US" sz="1800" b="0" dirty="0" smtClean="0">
                <a:ea typeface="ＭＳ Ｐゴシック" pitchFamily="34" charset="-128"/>
              </a:rPr>
              <a:t>Special-feeling</a:t>
            </a:r>
            <a:endParaRPr lang="en-US" altLang="en-US" sz="1800" b="0" dirty="0">
              <a:ea typeface="ＭＳ Ｐゴシック" pitchFamily="34" charset="-128"/>
            </a:endParaRPr>
          </a:p>
          <a:p>
            <a:pPr lvl="1" eaLnBrk="1" hangingPunct="1">
              <a:lnSpc>
                <a:spcPct val="90000"/>
              </a:lnSpc>
            </a:pPr>
            <a:r>
              <a:rPr lang="en-US" altLang="en-US" sz="1800" b="0" dirty="0">
                <a:ea typeface="ＭＳ Ｐゴシック" pitchFamily="34" charset="-128"/>
              </a:rPr>
              <a:t>Confident, optimistic</a:t>
            </a:r>
          </a:p>
          <a:p>
            <a:pPr lvl="1" eaLnBrk="1" hangingPunct="1">
              <a:lnSpc>
                <a:spcPct val="90000"/>
              </a:lnSpc>
            </a:pPr>
            <a:r>
              <a:rPr lang="en-US" altLang="en-US" sz="1800" b="0" dirty="0" smtClean="0">
                <a:ea typeface="ＭＳ Ｐゴシック" pitchFamily="34" charset="-128"/>
              </a:rPr>
              <a:t>Connected, social</a:t>
            </a:r>
            <a:endParaRPr lang="en-US" altLang="en-US" sz="1800" b="0" dirty="0">
              <a:ea typeface="ＭＳ Ｐゴシック" pitchFamily="34" charset="-128"/>
            </a:endParaRPr>
          </a:p>
          <a:p>
            <a:pPr lvl="1" eaLnBrk="1" hangingPunct="1">
              <a:lnSpc>
                <a:spcPct val="90000"/>
              </a:lnSpc>
            </a:pPr>
            <a:r>
              <a:rPr lang="en-US" altLang="en-US" sz="1800" b="0" dirty="0">
                <a:ea typeface="ＭＳ Ｐゴシック" pitchFamily="34" charset="-128"/>
              </a:rPr>
              <a:t>Team-players</a:t>
            </a:r>
          </a:p>
          <a:p>
            <a:pPr lvl="1" eaLnBrk="1" hangingPunct="1">
              <a:lnSpc>
                <a:spcPct val="90000"/>
              </a:lnSpc>
            </a:pPr>
            <a:r>
              <a:rPr lang="en-US" altLang="en-US" sz="1800" b="0" dirty="0">
                <a:ea typeface="ＭＳ Ｐゴシック" pitchFamily="34" charset="-128"/>
              </a:rPr>
              <a:t>Socially </a:t>
            </a:r>
            <a:r>
              <a:rPr lang="en-US" altLang="en-US" sz="1800" b="0" dirty="0" smtClean="0">
                <a:ea typeface="ＭＳ Ｐゴシック" pitchFamily="34" charset="-128"/>
              </a:rPr>
              <a:t>conscious</a:t>
            </a:r>
          </a:p>
        </p:txBody>
      </p:sp>
      <p:pic>
        <p:nvPicPr>
          <p:cNvPr id="34820" name="Picture 4" descr="cosbys2j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050" y="188119"/>
            <a:ext cx="16764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descr="familytiespost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057400"/>
            <a:ext cx="36576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4" descr="People 368"/>
          <p:cNvPicPr>
            <a:picLocks noChangeAspect="1" noChangeArrowheads="1"/>
          </p:cNvPicPr>
          <p:nvPr/>
        </p:nvPicPr>
        <p:blipFill>
          <a:blip r:embed="rId4">
            <a:extLst>
              <a:ext uri="{28A0092B-C50C-407E-A947-70E740481C1C}">
                <a14:useLocalDpi xmlns:a14="http://schemas.microsoft.com/office/drawing/2010/main" val="0"/>
              </a:ext>
            </a:extLst>
          </a:blip>
          <a:srcRect t="6667" b="17778"/>
          <a:stretch>
            <a:fillRect/>
          </a:stretch>
        </p:blipFill>
        <p:spPr bwMode="auto">
          <a:xfrm>
            <a:off x="4495800" y="4038600"/>
            <a:ext cx="2438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3482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1392237"/>
            <a:ext cx="11430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1" descr="Little Man T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800600"/>
            <a:ext cx="24384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09575" y="6581001"/>
            <a:ext cx="2676310" cy="276999"/>
          </a:xfrm>
          <a:prstGeom prst="rect">
            <a:avLst/>
          </a:prstGeom>
          <a:noFill/>
        </p:spPr>
        <p:txBody>
          <a:bodyPr wrap="none" rtlCol="0">
            <a:spAutoFit/>
          </a:bodyPr>
          <a:lstStyle/>
          <a:p>
            <a:pPr>
              <a:buNone/>
            </a:pPr>
            <a:r>
              <a:rPr lang="en-US" sz="1200" dirty="0" smtClean="0"/>
              <a:t>Alternate: GenY, Nexters, Netsters</a:t>
            </a:r>
            <a:endParaRPr lang="en-US" sz="1200" dirty="0"/>
          </a:p>
        </p:txBody>
      </p:sp>
      <p:sp>
        <p:nvSpPr>
          <p:cNvPr id="2" name="TextBox 1"/>
          <p:cNvSpPr txBox="1"/>
          <p:nvPr/>
        </p:nvSpPr>
        <p:spPr>
          <a:xfrm>
            <a:off x="8216285" y="1676400"/>
            <a:ext cx="851515" cy="369332"/>
          </a:xfrm>
          <a:prstGeom prst="rect">
            <a:avLst/>
          </a:prstGeom>
          <a:noFill/>
        </p:spPr>
        <p:txBody>
          <a:bodyPr wrap="none" rtlCol="0">
            <a:spAutoFit/>
          </a:bodyPr>
          <a:lstStyle/>
          <a:p>
            <a:pPr>
              <a:buNone/>
            </a:pPr>
            <a:r>
              <a:rPr lang="en-US" sz="1800" dirty="0" smtClean="0"/>
              <a:t>Oops!</a:t>
            </a:r>
            <a:endParaRPr lang="en-US" sz="1800" dirty="0"/>
          </a:p>
        </p:txBody>
      </p:sp>
      <p:pic>
        <p:nvPicPr>
          <p:cNvPr id="860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743200"/>
            <a:ext cx="1422400" cy="39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0" name="Picture 4" descr="Image result for cabbage patch kids 1980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5049" y="3236404"/>
            <a:ext cx="1203902" cy="11831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1000" y="1219219"/>
            <a:ext cx="1048685" cy="338554"/>
          </a:xfrm>
          <a:prstGeom prst="rect">
            <a:avLst/>
          </a:prstGeom>
          <a:noFill/>
        </p:spPr>
        <p:txBody>
          <a:bodyPr wrap="none" rtlCol="0">
            <a:spAutoFit/>
          </a:bodyPr>
          <a:lstStyle/>
          <a:p>
            <a:pPr>
              <a:buNone/>
            </a:pPr>
            <a:r>
              <a:rPr lang="en-US" sz="1600" dirty="0" smtClean="0">
                <a:solidFill>
                  <a:srgbClr val="CCFFCC"/>
                </a:solidFill>
              </a:rPr>
              <a:t>HEROES</a:t>
            </a:r>
            <a:endParaRPr lang="en-US" sz="1600" dirty="0">
              <a:solidFill>
                <a:srgbClr val="CCFFCC"/>
              </a:solidFill>
            </a:endParaRPr>
          </a:p>
        </p:txBody>
      </p:sp>
    </p:spTree>
    <p:extLst>
      <p:ext uri="{BB962C8B-B14F-4D97-AF65-F5344CB8AC3E}">
        <p14:creationId xmlns:p14="http://schemas.microsoft.com/office/powerpoint/2010/main" val="2860546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dirty="0" smtClean="0"/>
              <a:t>Millennial Childhood in Media</a:t>
            </a:r>
          </a:p>
        </p:txBody>
      </p:sp>
      <p:sp>
        <p:nvSpPr>
          <p:cNvPr id="39939" name="Rectangle 3"/>
          <p:cNvSpPr>
            <a:spLocks noChangeArrowheads="1"/>
          </p:cNvSpPr>
          <p:nvPr/>
        </p:nvSpPr>
        <p:spPr bwMode="auto">
          <a:xfrm>
            <a:off x="381000" y="1295400"/>
            <a:ext cx="3657600" cy="537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3200" b="1">
                <a:solidFill>
                  <a:schemeClr val="tx1"/>
                </a:solidFill>
                <a:latin typeface="Arial" pitchFamily="34" charset="0"/>
              </a:defRPr>
            </a:lvl1pPr>
            <a:lvl2pPr marL="914400" indent="-457200" eaLnBrk="0" hangingPunct="0">
              <a:defRPr sz="3200" b="1">
                <a:solidFill>
                  <a:schemeClr val="tx1"/>
                </a:solidFill>
                <a:latin typeface="Arial" pitchFamily="34" charset="0"/>
              </a:defRPr>
            </a:lvl2pPr>
            <a:lvl3pPr marL="1371600" indent="-457200" eaLnBrk="0" hangingPunct="0">
              <a:defRPr sz="3200" b="1">
                <a:solidFill>
                  <a:schemeClr val="tx1"/>
                </a:solidFill>
                <a:latin typeface="Arial" pitchFamily="34" charset="0"/>
              </a:defRPr>
            </a:lvl3pPr>
            <a:lvl4pPr marL="1828800" indent="-457200" eaLnBrk="0" hangingPunct="0">
              <a:defRPr sz="3200" b="1">
                <a:solidFill>
                  <a:schemeClr val="tx1"/>
                </a:solidFill>
                <a:latin typeface="Arial" pitchFamily="34" charset="0"/>
              </a:defRPr>
            </a:lvl4pPr>
            <a:lvl5pPr marL="2286000" indent="-457200" eaLnBrk="0" hangingPunct="0">
              <a:defRPr sz="3200" b="1">
                <a:solidFill>
                  <a:schemeClr val="tx1"/>
                </a:solidFill>
                <a:latin typeface="Arial" pitchFamily="34" charset="0"/>
              </a:defRPr>
            </a:lvl5pPr>
            <a:lvl6pPr marL="2743200" indent="-457200" eaLnBrk="0" fontAlgn="base" hangingPunct="0">
              <a:spcBef>
                <a:spcPct val="20000"/>
              </a:spcBef>
              <a:spcAft>
                <a:spcPct val="0"/>
              </a:spcAft>
              <a:buChar char="•"/>
              <a:defRPr sz="3200" b="1">
                <a:solidFill>
                  <a:schemeClr val="tx1"/>
                </a:solidFill>
                <a:latin typeface="Arial" pitchFamily="34" charset="0"/>
              </a:defRPr>
            </a:lvl6pPr>
            <a:lvl7pPr marL="3200400" indent="-457200" eaLnBrk="0" fontAlgn="base" hangingPunct="0">
              <a:spcBef>
                <a:spcPct val="20000"/>
              </a:spcBef>
              <a:spcAft>
                <a:spcPct val="0"/>
              </a:spcAft>
              <a:buChar char="•"/>
              <a:defRPr sz="3200" b="1">
                <a:solidFill>
                  <a:schemeClr val="tx1"/>
                </a:solidFill>
                <a:latin typeface="Arial" pitchFamily="34" charset="0"/>
              </a:defRPr>
            </a:lvl7pPr>
            <a:lvl8pPr marL="3657600" indent="-457200" eaLnBrk="0" fontAlgn="base" hangingPunct="0">
              <a:spcBef>
                <a:spcPct val="20000"/>
              </a:spcBef>
              <a:spcAft>
                <a:spcPct val="0"/>
              </a:spcAft>
              <a:buChar char="•"/>
              <a:defRPr sz="3200" b="1">
                <a:solidFill>
                  <a:schemeClr val="tx1"/>
                </a:solidFill>
                <a:latin typeface="Arial" pitchFamily="34" charset="0"/>
              </a:defRPr>
            </a:lvl8pPr>
            <a:lvl9pPr marL="4114800" indent="-457200" eaLnBrk="0" fontAlgn="base" hangingPunct="0">
              <a:spcBef>
                <a:spcPct val="20000"/>
              </a:spcBef>
              <a:spcAft>
                <a:spcPct val="0"/>
              </a:spcAft>
              <a:buChar char="•"/>
              <a:defRPr sz="3200" b="1">
                <a:solidFill>
                  <a:schemeClr val="tx1"/>
                </a:solidFill>
                <a:latin typeface="Arial" pitchFamily="34" charset="0"/>
              </a:defRPr>
            </a:lvl9pPr>
          </a:lstStyle>
          <a:p>
            <a:pPr>
              <a:lnSpc>
                <a:spcPct val="120000"/>
              </a:lnSpc>
              <a:spcBef>
                <a:spcPct val="50000"/>
              </a:spcBef>
              <a:buFontTx/>
              <a:buAutoNum type="arabicPlain" startAt="1982"/>
            </a:pPr>
            <a:r>
              <a:rPr lang="en-US" altLang="en-US" sz="1600" dirty="0">
                <a:solidFill>
                  <a:srgbClr val="66CCFF"/>
                </a:solidFill>
                <a:latin typeface="Calibri" pitchFamily="34" charset="0"/>
              </a:rPr>
              <a:t> E.T The Extra-Terrestrial</a:t>
            </a:r>
          </a:p>
          <a:p>
            <a:pPr>
              <a:lnSpc>
                <a:spcPct val="120000"/>
              </a:lnSpc>
              <a:spcBef>
                <a:spcPct val="50000"/>
              </a:spcBef>
              <a:buFontTx/>
              <a:buNone/>
            </a:pPr>
            <a:r>
              <a:rPr lang="en-US" altLang="en-US" sz="1600" dirty="0">
                <a:solidFill>
                  <a:srgbClr val="66CCFF"/>
                </a:solidFill>
                <a:latin typeface="Calibri" pitchFamily="34" charset="0"/>
              </a:rPr>
              <a:t>1986 Aliens</a:t>
            </a:r>
          </a:p>
          <a:p>
            <a:pPr>
              <a:lnSpc>
                <a:spcPct val="120000"/>
              </a:lnSpc>
              <a:spcBef>
                <a:spcPct val="50000"/>
              </a:spcBef>
              <a:buFontTx/>
              <a:buNone/>
            </a:pPr>
            <a:r>
              <a:rPr lang="en-US" altLang="en-US" sz="1600" dirty="0">
                <a:solidFill>
                  <a:srgbClr val="66CCFF"/>
                </a:solidFill>
                <a:latin typeface="Calibri" pitchFamily="34" charset="0"/>
              </a:rPr>
              <a:t>1987 Three Men and a Baby</a:t>
            </a:r>
          </a:p>
          <a:p>
            <a:pPr>
              <a:lnSpc>
                <a:spcPct val="120000"/>
              </a:lnSpc>
              <a:spcBef>
                <a:spcPct val="50000"/>
              </a:spcBef>
              <a:buFontTx/>
              <a:buNone/>
            </a:pPr>
            <a:r>
              <a:rPr lang="en-US" altLang="en-US" sz="1600" dirty="0">
                <a:solidFill>
                  <a:srgbClr val="66CCFF"/>
                </a:solidFill>
                <a:latin typeface="Calibri" pitchFamily="34" charset="0"/>
              </a:rPr>
              <a:t>1987 Raising Arizona</a:t>
            </a:r>
          </a:p>
          <a:p>
            <a:pPr>
              <a:lnSpc>
                <a:spcPct val="120000"/>
              </a:lnSpc>
              <a:spcBef>
                <a:spcPct val="50000"/>
              </a:spcBef>
              <a:buFontTx/>
              <a:buNone/>
            </a:pPr>
            <a:r>
              <a:rPr lang="en-US" altLang="en-US" sz="1600" dirty="0">
                <a:solidFill>
                  <a:srgbClr val="66CCFF"/>
                </a:solidFill>
                <a:latin typeface="Calibri" pitchFamily="34" charset="0"/>
              </a:rPr>
              <a:t>1987	 Baby Boom</a:t>
            </a:r>
          </a:p>
          <a:p>
            <a:pPr>
              <a:lnSpc>
                <a:spcPct val="120000"/>
              </a:lnSpc>
              <a:spcBef>
                <a:spcPct val="50000"/>
              </a:spcBef>
              <a:buFontTx/>
              <a:buNone/>
            </a:pPr>
            <a:r>
              <a:rPr lang="en-US" altLang="en-US" sz="1600" dirty="0">
                <a:solidFill>
                  <a:srgbClr val="66CCFF"/>
                </a:solidFill>
                <a:latin typeface="Calibri" pitchFamily="34" charset="0"/>
              </a:rPr>
              <a:t>1989	 The Little Mermaid</a:t>
            </a:r>
          </a:p>
          <a:p>
            <a:pPr>
              <a:lnSpc>
                <a:spcPct val="120000"/>
              </a:lnSpc>
              <a:spcBef>
                <a:spcPct val="50000"/>
              </a:spcBef>
              <a:buFontTx/>
              <a:buNone/>
            </a:pPr>
            <a:r>
              <a:rPr lang="en-US" altLang="en-US" sz="1600" dirty="0">
                <a:solidFill>
                  <a:srgbClr val="66CCFF"/>
                </a:solidFill>
                <a:latin typeface="Calibri" pitchFamily="34" charset="0"/>
              </a:rPr>
              <a:t>1989 Look Who’s Talking</a:t>
            </a:r>
          </a:p>
          <a:p>
            <a:pPr>
              <a:lnSpc>
                <a:spcPct val="120000"/>
              </a:lnSpc>
              <a:spcBef>
                <a:spcPct val="50000"/>
              </a:spcBef>
              <a:buFontTx/>
              <a:buNone/>
            </a:pPr>
            <a:r>
              <a:rPr lang="en-US" altLang="en-US" sz="1600" dirty="0">
                <a:solidFill>
                  <a:srgbClr val="66CCFF"/>
                </a:solidFill>
                <a:latin typeface="Calibri" pitchFamily="34" charset="0"/>
              </a:rPr>
              <a:t>1989	 Parenthood</a:t>
            </a:r>
          </a:p>
          <a:p>
            <a:pPr>
              <a:lnSpc>
                <a:spcPct val="120000"/>
              </a:lnSpc>
              <a:spcBef>
                <a:spcPct val="50000"/>
              </a:spcBef>
              <a:buFontTx/>
              <a:buNone/>
            </a:pPr>
            <a:r>
              <a:rPr lang="en-US" altLang="en-US" sz="1600" dirty="0">
                <a:solidFill>
                  <a:srgbClr val="66CCFF"/>
                </a:solidFill>
                <a:latin typeface="Calibri" pitchFamily="34" charset="0"/>
              </a:rPr>
              <a:t>1990	 Look Who’s Talking Too</a:t>
            </a:r>
          </a:p>
          <a:p>
            <a:pPr>
              <a:lnSpc>
                <a:spcPct val="120000"/>
              </a:lnSpc>
              <a:spcBef>
                <a:spcPct val="50000"/>
              </a:spcBef>
              <a:buFontTx/>
              <a:buAutoNum type="arabicPlain" startAt="1990"/>
            </a:pPr>
            <a:r>
              <a:rPr lang="en-US" altLang="en-US" sz="1600" dirty="0">
                <a:solidFill>
                  <a:srgbClr val="66CCFF"/>
                </a:solidFill>
                <a:latin typeface="Calibri" pitchFamily="34" charset="0"/>
              </a:rPr>
              <a:t> Home Alone</a:t>
            </a:r>
          </a:p>
          <a:p>
            <a:pPr>
              <a:lnSpc>
                <a:spcPct val="120000"/>
              </a:lnSpc>
              <a:spcBef>
                <a:spcPct val="50000"/>
              </a:spcBef>
              <a:buFontTx/>
              <a:buNone/>
            </a:pPr>
            <a:r>
              <a:rPr lang="en-US" altLang="en-US" sz="1600" dirty="0">
                <a:solidFill>
                  <a:srgbClr val="66CCFF"/>
                </a:solidFill>
                <a:latin typeface="Calibri" pitchFamily="34" charset="0"/>
              </a:rPr>
              <a:t>1991 Little Man Tate</a:t>
            </a:r>
          </a:p>
          <a:p>
            <a:pPr>
              <a:lnSpc>
                <a:spcPct val="120000"/>
              </a:lnSpc>
              <a:spcBef>
                <a:spcPct val="50000"/>
              </a:spcBef>
              <a:buFontTx/>
              <a:buAutoNum type="arabicPlain" startAt="1993"/>
            </a:pPr>
            <a:r>
              <a:rPr lang="en-US" altLang="en-US" sz="1600" dirty="0">
                <a:solidFill>
                  <a:srgbClr val="66CCFF"/>
                </a:solidFill>
                <a:latin typeface="Calibri" pitchFamily="34" charset="0"/>
              </a:rPr>
              <a:t> Three Men and a Little Lady</a:t>
            </a:r>
          </a:p>
          <a:p>
            <a:pPr>
              <a:lnSpc>
                <a:spcPct val="120000"/>
              </a:lnSpc>
              <a:spcBef>
                <a:spcPct val="50000"/>
              </a:spcBef>
              <a:buFontTx/>
              <a:buNone/>
            </a:pPr>
            <a:r>
              <a:rPr lang="en-US" altLang="en-US" sz="1600" dirty="0">
                <a:solidFill>
                  <a:srgbClr val="66CCFF"/>
                </a:solidFill>
                <a:latin typeface="Calibri" pitchFamily="34" charset="0"/>
              </a:rPr>
              <a:t>1993 Searching for Bobby Fisher</a:t>
            </a:r>
          </a:p>
        </p:txBody>
      </p:sp>
      <p:sp>
        <p:nvSpPr>
          <p:cNvPr id="39940" name="Rectangle 4"/>
          <p:cNvSpPr>
            <a:spLocks noChangeArrowheads="1"/>
          </p:cNvSpPr>
          <p:nvPr/>
        </p:nvSpPr>
        <p:spPr bwMode="auto">
          <a:xfrm>
            <a:off x="4267200" y="1293813"/>
            <a:ext cx="3581400" cy="499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3200" b="1">
                <a:solidFill>
                  <a:schemeClr val="tx1"/>
                </a:solidFill>
                <a:latin typeface="Arial" pitchFamily="34" charset="0"/>
              </a:defRPr>
            </a:lvl1pPr>
            <a:lvl2pPr marL="914400" indent="-457200" eaLnBrk="0" hangingPunct="0">
              <a:defRPr sz="3200" b="1">
                <a:solidFill>
                  <a:schemeClr val="tx1"/>
                </a:solidFill>
                <a:latin typeface="Arial" pitchFamily="34" charset="0"/>
              </a:defRPr>
            </a:lvl2pPr>
            <a:lvl3pPr marL="1371600" indent="-457200" eaLnBrk="0" hangingPunct="0">
              <a:defRPr sz="3200" b="1">
                <a:solidFill>
                  <a:schemeClr val="tx1"/>
                </a:solidFill>
                <a:latin typeface="Arial" pitchFamily="34" charset="0"/>
              </a:defRPr>
            </a:lvl3pPr>
            <a:lvl4pPr marL="1828800" indent="-457200" eaLnBrk="0" hangingPunct="0">
              <a:defRPr sz="3200" b="1">
                <a:solidFill>
                  <a:schemeClr val="tx1"/>
                </a:solidFill>
                <a:latin typeface="Arial" pitchFamily="34" charset="0"/>
              </a:defRPr>
            </a:lvl4pPr>
            <a:lvl5pPr marL="2286000" indent="-457200" eaLnBrk="0" hangingPunct="0">
              <a:defRPr sz="3200" b="1">
                <a:solidFill>
                  <a:schemeClr val="tx1"/>
                </a:solidFill>
                <a:latin typeface="Arial" pitchFamily="34" charset="0"/>
              </a:defRPr>
            </a:lvl5pPr>
            <a:lvl6pPr marL="2743200" indent="-457200" eaLnBrk="0" fontAlgn="base" hangingPunct="0">
              <a:spcBef>
                <a:spcPct val="20000"/>
              </a:spcBef>
              <a:spcAft>
                <a:spcPct val="0"/>
              </a:spcAft>
              <a:buChar char="•"/>
              <a:defRPr sz="3200" b="1">
                <a:solidFill>
                  <a:schemeClr val="tx1"/>
                </a:solidFill>
                <a:latin typeface="Arial" pitchFamily="34" charset="0"/>
              </a:defRPr>
            </a:lvl6pPr>
            <a:lvl7pPr marL="3200400" indent="-457200" eaLnBrk="0" fontAlgn="base" hangingPunct="0">
              <a:spcBef>
                <a:spcPct val="20000"/>
              </a:spcBef>
              <a:spcAft>
                <a:spcPct val="0"/>
              </a:spcAft>
              <a:buChar char="•"/>
              <a:defRPr sz="3200" b="1">
                <a:solidFill>
                  <a:schemeClr val="tx1"/>
                </a:solidFill>
                <a:latin typeface="Arial" pitchFamily="34" charset="0"/>
              </a:defRPr>
            </a:lvl7pPr>
            <a:lvl8pPr marL="3657600" indent="-457200" eaLnBrk="0" fontAlgn="base" hangingPunct="0">
              <a:spcBef>
                <a:spcPct val="20000"/>
              </a:spcBef>
              <a:spcAft>
                <a:spcPct val="0"/>
              </a:spcAft>
              <a:buChar char="•"/>
              <a:defRPr sz="3200" b="1">
                <a:solidFill>
                  <a:schemeClr val="tx1"/>
                </a:solidFill>
                <a:latin typeface="Arial" pitchFamily="34" charset="0"/>
              </a:defRPr>
            </a:lvl8pPr>
            <a:lvl9pPr marL="4114800" indent="-457200" eaLnBrk="0" fontAlgn="base" hangingPunct="0">
              <a:spcBef>
                <a:spcPct val="20000"/>
              </a:spcBef>
              <a:spcAft>
                <a:spcPct val="0"/>
              </a:spcAft>
              <a:buChar char="•"/>
              <a:defRPr sz="3200" b="1">
                <a:solidFill>
                  <a:schemeClr val="tx1"/>
                </a:solidFill>
                <a:latin typeface="Arial" pitchFamily="34" charset="0"/>
              </a:defRPr>
            </a:lvl9pPr>
          </a:lstStyle>
          <a:p>
            <a:pPr>
              <a:lnSpc>
                <a:spcPct val="120000"/>
              </a:lnSpc>
              <a:spcBef>
                <a:spcPct val="50000"/>
              </a:spcBef>
              <a:buFontTx/>
              <a:buAutoNum type="arabicPlain" startAt="1994"/>
            </a:pPr>
            <a:r>
              <a:rPr lang="en-US" altLang="en-US" sz="1600" dirty="0">
                <a:solidFill>
                  <a:srgbClr val="66CCFF"/>
                </a:solidFill>
                <a:latin typeface="Calibri" pitchFamily="34" charset="0"/>
              </a:rPr>
              <a:t> The Lion King</a:t>
            </a:r>
          </a:p>
          <a:p>
            <a:pPr>
              <a:lnSpc>
                <a:spcPct val="120000"/>
              </a:lnSpc>
              <a:spcBef>
                <a:spcPct val="50000"/>
              </a:spcBef>
              <a:buFontTx/>
              <a:buNone/>
            </a:pPr>
            <a:r>
              <a:rPr lang="en-US" altLang="en-US" sz="1600" dirty="0">
                <a:solidFill>
                  <a:srgbClr val="66CCFF"/>
                </a:solidFill>
                <a:latin typeface="Calibri" pitchFamily="34" charset="0"/>
              </a:rPr>
              <a:t>1994	 Angels in the Outfield</a:t>
            </a:r>
          </a:p>
          <a:p>
            <a:pPr>
              <a:lnSpc>
                <a:spcPct val="120000"/>
              </a:lnSpc>
              <a:spcBef>
                <a:spcPct val="50000"/>
              </a:spcBef>
              <a:buFontTx/>
              <a:buNone/>
            </a:pPr>
            <a:r>
              <a:rPr lang="en-US" altLang="en-US" sz="1600" dirty="0">
                <a:solidFill>
                  <a:srgbClr val="66CCFF"/>
                </a:solidFill>
                <a:latin typeface="Calibri" pitchFamily="34" charset="0"/>
              </a:rPr>
              <a:t>1997	 Liar Liar</a:t>
            </a:r>
          </a:p>
          <a:p>
            <a:pPr>
              <a:lnSpc>
                <a:spcPct val="120000"/>
              </a:lnSpc>
              <a:spcBef>
                <a:spcPct val="50000"/>
              </a:spcBef>
              <a:buFontTx/>
              <a:buNone/>
            </a:pPr>
            <a:r>
              <a:rPr lang="en-US" altLang="en-US" sz="1600" dirty="0">
                <a:solidFill>
                  <a:srgbClr val="66CCFF"/>
                </a:solidFill>
                <a:latin typeface="Calibri" pitchFamily="34" charset="0"/>
              </a:rPr>
              <a:t>1998	 Rugrats: The Movie</a:t>
            </a:r>
          </a:p>
          <a:p>
            <a:pPr>
              <a:lnSpc>
                <a:spcPct val="120000"/>
              </a:lnSpc>
              <a:spcBef>
                <a:spcPct val="50000"/>
              </a:spcBef>
              <a:buFontTx/>
              <a:buAutoNum type="arabicPlain" startAt="1999"/>
            </a:pPr>
            <a:r>
              <a:rPr lang="en-US" altLang="en-US" sz="1600" dirty="0">
                <a:solidFill>
                  <a:srgbClr val="66CCFF"/>
                </a:solidFill>
                <a:latin typeface="Calibri" pitchFamily="34" charset="0"/>
              </a:rPr>
              <a:t> Big Daddy</a:t>
            </a:r>
          </a:p>
          <a:p>
            <a:pPr>
              <a:lnSpc>
                <a:spcPct val="120000"/>
              </a:lnSpc>
              <a:spcBef>
                <a:spcPct val="50000"/>
              </a:spcBef>
              <a:buFontTx/>
              <a:buNone/>
            </a:pPr>
            <a:r>
              <a:rPr lang="en-US" altLang="en-US" sz="1600" dirty="0">
                <a:solidFill>
                  <a:srgbClr val="66CCFF"/>
                </a:solidFill>
                <a:latin typeface="Calibri" pitchFamily="34" charset="0"/>
              </a:rPr>
              <a:t>1999	 The Iron </a:t>
            </a:r>
            <a:r>
              <a:rPr lang="en-US" altLang="en-US" sz="1600" dirty="0" smtClean="0">
                <a:solidFill>
                  <a:srgbClr val="66CCFF"/>
                </a:solidFill>
                <a:latin typeface="Calibri" pitchFamily="34" charset="0"/>
              </a:rPr>
              <a:t>Giant</a:t>
            </a:r>
          </a:p>
          <a:p>
            <a:pPr>
              <a:lnSpc>
                <a:spcPct val="120000"/>
              </a:lnSpc>
              <a:spcBef>
                <a:spcPct val="50000"/>
              </a:spcBef>
              <a:buFontTx/>
              <a:buAutoNum type="arabicPlain" startAt="2001"/>
            </a:pPr>
            <a:r>
              <a:rPr lang="en-US" altLang="en-US" sz="1600" dirty="0" smtClean="0">
                <a:solidFill>
                  <a:srgbClr val="66CCFF"/>
                </a:solidFill>
                <a:latin typeface="Calibri" pitchFamily="34" charset="0"/>
              </a:rPr>
              <a:t> The Princess Diaries</a:t>
            </a:r>
          </a:p>
          <a:p>
            <a:pPr>
              <a:lnSpc>
                <a:spcPct val="120000"/>
              </a:lnSpc>
              <a:spcBef>
                <a:spcPct val="50000"/>
              </a:spcBef>
              <a:buFontTx/>
              <a:buAutoNum type="arabicPlain" startAt="2001"/>
            </a:pPr>
            <a:r>
              <a:rPr lang="en-US" altLang="en-US" sz="1600" dirty="0" smtClean="0">
                <a:solidFill>
                  <a:srgbClr val="66CCFF"/>
                </a:solidFill>
                <a:latin typeface="Calibri" pitchFamily="34" charset="0"/>
              </a:rPr>
              <a:t> </a:t>
            </a:r>
            <a:r>
              <a:rPr lang="en-US" altLang="en-US" sz="1600" dirty="0">
                <a:solidFill>
                  <a:srgbClr val="66CCFF"/>
                </a:solidFill>
                <a:latin typeface="Calibri" pitchFamily="34" charset="0"/>
              </a:rPr>
              <a:t>Spy Kids</a:t>
            </a:r>
          </a:p>
          <a:p>
            <a:pPr>
              <a:lnSpc>
                <a:spcPct val="120000"/>
              </a:lnSpc>
              <a:spcBef>
                <a:spcPct val="50000"/>
              </a:spcBef>
              <a:buFontTx/>
              <a:buNone/>
            </a:pPr>
            <a:r>
              <a:rPr lang="en-US" altLang="en-US" sz="1600" dirty="0">
                <a:solidFill>
                  <a:srgbClr val="66CCFF"/>
                </a:solidFill>
                <a:latin typeface="Calibri" pitchFamily="34" charset="0"/>
              </a:rPr>
              <a:t>2001 Monsters, Inc.</a:t>
            </a:r>
          </a:p>
          <a:p>
            <a:pPr>
              <a:lnSpc>
                <a:spcPct val="120000"/>
              </a:lnSpc>
              <a:spcBef>
                <a:spcPct val="50000"/>
              </a:spcBef>
              <a:buFontTx/>
              <a:buAutoNum type="arabicPlain" startAt="2001"/>
            </a:pPr>
            <a:r>
              <a:rPr lang="en-US" altLang="en-US" sz="1600" dirty="0">
                <a:solidFill>
                  <a:srgbClr val="66CCFF"/>
                </a:solidFill>
                <a:latin typeface="Calibri" pitchFamily="34" charset="0"/>
              </a:rPr>
              <a:t> Harry Potter</a:t>
            </a:r>
          </a:p>
          <a:p>
            <a:pPr>
              <a:lnSpc>
                <a:spcPct val="120000"/>
              </a:lnSpc>
              <a:spcBef>
                <a:spcPct val="50000"/>
              </a:spcBef>
              <a:buFontTx/>
              <a:buNone/>
            </a:pPr>
            <a:r>
              <a:rPr lang="en-US" altLang="en-US" sz="1600" dirty="0">
                <a:solidFill>
                  <a:srgbClr val="66CCFF"/>
                </a:solidFill>
                <a:latin typeface="Calibri" pitchFamily="34" charset="0"/>
              </a:rPr>
              <a:t>2002 Big Fat Liar</a:t>
            </a:r>
          </a:p>
          <a:p>
            <a:pPr>
              <a:lnSpc>
                <a:spcPct val="120000"/>
              </a:lnSpc>
              <a:spcBef>
                <a:spcPct val="50000"/>
              </a:spcBef>
              <a:buFontTx/>
              <a:buNone/>
            </a:pPr>
            <a:r>
              <a:rPr lang="en-US" altLang="en-US" sz="1600" dirty="0">
                <a:solidFill>
                  <a:srgbClr val="66CCFF"/>
                </a:solidFill>
                <a:latin typeface="Calibri" pitchFamily="34" charset="0"/>
              </a:rPr>
              <a:t>2002	 About a Boy</a:t>
            </a:r>
          </a:p>
        </p:txBody>
      </p:sp>
      <p:pic>
        <p:nvPicPr>
          <p:cNvPr id="39941" name="Picture 5" descr="cov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286000"/>
            <a:ext cx="1689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p:cNvSpPr txBox="1">
            <a:spLocks noChangeArrowheads="1"/>
          </p:cNvSpPr>
          <p:nvPr/>
        </p:nvSpPr>
        <p:spPr bwMode="auto">
          <a:xfrm>
            <a:off x="7162800" y="4886325"/>
            <a:ext cx="155257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a:lnSpc>
                <a:spcPct val="120000"/>
              </a:lnSpc>
              <a:spcBef>
                <a:spcPct val="50000"/>
              </a:spcBef>
              <a:buFontTx/>
              <a:buNone/>
            </a:pPr>
            <a:r>
              <a:rPr lang="en-US" altLang="en-US" sz="1800" i="1" dirty="0">
                <a:solidFill>
                  <a:srgbClr val="FF6600"/>
                </a:solidFill>
                <a:latin typeface="Calibri" pitchFamily="34" charset="0"/>
              </a:rPr>
              <a:t>They changed </a:t>
            </a:r>
            <a:br>
              <a:rPr lang="en-US" altLang="en-US" sz="1800" i="1" dirty="0">
                <a:solidFill>
                  <a:srgbClr val="FF6600"/>
                </a:solidFill>
                <a:latin typeface="Calibri" pitchFamily="34" charset="0"/>
              </a:rPr>
            </a:br>
            <a:r>
              <a:rPr lang="en-US" altLang="en-US" sz="1800" i="1" dirty="0">
                <a:solidFill>
                  <a:srgbClr val="FF6600"/>
                </a:solidFill>
                <a:latin typeface="Calibri" pitchFamily="34" charset="0"/>
              </a:rPr>
              <a:t>her diapers. </a:t>
            </a:r>
            <a:br>
              <a:rPr lang="en-US" altLang="en-US" sz="1800" i="1" dirty="0">
                <a:solidFill>
                  <a:srgbClr val="FF6600"/>
                </a:solidFill>
                <a:latin typeface="Calibri" pitchFamily="34" charset="0"/>
              </a:rPr>
            </a:br>
            <a:r>
              <a:rPr lang="en-US" altLang="en-US" sz="1800" i="1" dirty="0">
                <a:solidFill>
                  <a:srgbClr val="FF6600"/>
                </a:solidFill>
                <a:latin typeface="Calibri" pitchFamily="34" charset="0"/>
              </a:rPr>
              <a:t>She changed </a:t>
            </a:r>
            <a:br>
              <a:rPr lang="en-US" altLang="en-US" sz="1800" i="1" dirty="0">
                <a:solidFill>
                  <a:srgbClr val="FF6600"/>
                </a:solidFill>
                <a:latin typeface="Calibri" pitchFamily="34" charset="0"/>
              </a:rPr>
            </a:br>
            <a:r>
              <a:rPr lang="en-US" altLang="en-US" sz="1800" i="1" dirty="0">
                <a:solidFill>
                  <a:srgbClr val="FF6600"/>
                </a:solidFill>
                <a:latin typeface="Calibri" pitchFamily="34" charset="0"/>
              </a:rPr>
              <a:t>their lives . . .</a:t>
            </a:r>
          </a:p>
          <a:p>
            <a:pPr eaLnBrk="1" hangingPunct="1">
              <a:spcBef>
                <a:spcPct val="0"/>
              </a:spcBef>
              <a:buFontTx/>
              <a:buNone/>
            </a:pPr>
            <a:endParaRPr lang="en-US" altLang="en-US" sz="1800" b="0" dirty="0">
              <a:solidFill>
                <a:srgbClr val="FF6600"/>
              </a:solidFill>
              <a:latin typeface="Calibri" pitchFamily="34" charset="0"/>
            </a:endParaRPr>
          </a:p>
        </p:txBody>
      </p:sp>
      <p:sp>
        <p:nvSpPr>
          <p:cNvPr id="2" name="Right Arrow 1"/>
          <p:cNvSpPr/>
          <p:nvPr/>
        </p:nvSpPr>
        <p:spPr bwMode="auto">
          <a:xfrm>
            <a:off x="4615729" y="6438106"/>
            <a:ext cx="762000" cy="271463"/>
          </a:xfrm>
          <a:prstGeom prst="rightArrow">
            <a:avLst/>
          </a:prstGeom>
          <a:solidFill>
            <a:srgbClr val="EDA359"/>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3" name="Rectangle 2"/>
          <p:cNvSpPr/>
          <p:nvPr/>
        </p:nvSpPr>
        <p:spPr>
          <a:xfrm>
            <a:off x="5415829" y="6285398"/>
            <a:ext cx="3088666" cy="535531"/>
          </a:xfrm>
          <a:prstGeom prst="rect">
            <a:avLst/>
          </a:prstGeom>
        </p:spPr>
        <p:txBody>
          <a:bodyPr wrap="none">
            <a:spAutoFit/>
          </a:bodyPr>
          <a:lstStyle/>
          <a:p>
            <a:pPr>
              <a:lnSpc>
                <a:spcPct val="120000"/>
              </a:lnSpc>
              <a:spcBef>
                <a:spcPct val="50000"/>
              </a:spcBef>
              <a:buFontTx/>
              <a:buNone/>
            </a:pPr>
            <a:r>
              <a:rPr lang="en-US" altLang="en-US" sz="2400" dirty="0" smtClean="0">
                <a:solidFill>
                  <a:schemeClr val="tx2">
                    <a:lumMod val="90000"/>
                  </a:schemeClr>
                </a:solidFill>
                <a:latin typeface="Calibri" pitchFamily="34" charset="0"/>
              </a:rPr>
              <a:t>(Super)hero Archetype</a:t>
            </a:r>
            <a:endParaRPr lang="en-US" altLang="en-US" sz="2400" dirty="0">
              <a:solidFill>
                <a:schemeClr val="tx2">
                  <a:lumMod val="90000"/>
                </a:schemeClr>
              </a:solidFill>
              <a:latin typeface="Calibri" pitchFamily="34" charset="0"/>
            </a:endParaRPr>
          </a:p>
        </p:txBody>
      </p:sp>
    </p:spTree>
    <p:extLst>
      <p:ext uri="{BB962C8B-B14F-4D97-AF65-F5344CB8AC3E}">
        <p14:creationId xmlns:p14="http://schemas.microsoft.com/office/powerpoint/2010/main" val="34728975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plural gen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204" y="3124200"/>
            <a:ext cx="2771202" cy="2076451"/>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p:cNvSpPr>
            <a:spLocks noGrp="1" noChangeArrowheads="1"/>
          </p:cNvSpPr>
          <p:nvPr>
            <p:ph type="title" idx="4294967295"/>
          </p:nvPr>
        </p:nvSpPr>
        <p:spPr>
          <a:xfrm>
            <a:off x="304800" y="457200"/>
            <a:ext cx="5181600" cy="914400"/>
          </a:xfrm>
        </p:spPr>
        <p:txBody>
          <a:bodyPr/>
          <a:lstStyle/>
          <a:p>
            <a:pPr eaLnBrk="1" hangingPunct="1"/>
            <a:r>
              <a:rPr lang="en-US" altLang="en-US" dirty="0" smtClean="0"/>
              <a:t>Plurals (2005-?)</a:t>
            </a:r>
          </a:p>
        </p:txBody>
      </p:sp>
      <p:sp>
        <p:nvSpPr>
          <p:cNvPr id="34819" name="Rectangle 3"/>
          <p:cNvSpPr>
            <a:spLocks noChangeArrowheads="1"/>
          </p:cNvSpPr>
          <p:nvPr/>
        </p:nvSpPr>
        <p:spPr bwMode="auto">
          <a:xfrm>
            <a:off x="228600" y="1905000"/>
            <a:ext cx="5943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pPr>
            <a:r>
              <a:rPr lang="en-US" altLang="en-US" sz="2000" b="0" dirty="0" smtClean="0">
                <a:solidFill>
                  <a:srgbClr val="FF6600"/>
                </a:solidFill>
                <a:ea typeface="ＭＳ Ｐゴシック" pitchFamily="34" charset="-128"/>
              </a:rPr>
              <a:t>Childhood = DOWN ERA</a:t>
            </a:r>
            <a:endParaRPr lang="en-US" altLang="en-US" sz="2000" b="0" dirty="0">
              <a:solidFill>
                <a:srgbClr val="FF6600"/>
              </a:solidFill>
              <a:ea typeface="ＭＳ Ｐゴシック" pitchFamily="34" charset="-128"/>
            </a:endParaRPr>
          </a:p>
          <a:p>
            <a:pPr lvl="1" eaLnBrk="1" hangingPunct="1">
              <a:lnSpc>
                <a:spcPct val="90000"/>
              </a:lnSpc>
            </a:pPr>
            <a:r>
              <a:rPr lang="en-US" altLang="en-US" sz="1800" b="0" dirty="0">
                <a:ea typeface="ＭＳ Ｐゴシック" pitchFamily="34" charset="-128"/>
              </a:rPr>
              <a:t>Economic </a:t>
            </a:r>
            <a:r>
              <a:rPr lang="en-US" altLang="en-US" sz="1800" b="0" dirty="0" smtClean="0">
                <a:ea typeface="ＭＳ Ｐゴシック" pitchFamily="34" charset="-128"/>
              </a:rPr>
              <a:t>bust</a:t>
            </a:r>
            <a:endParaRPr lang="en-US" altLang="en-US" sz="1800" b="0" dirty="0">
              <a:ea typeface="ＭＳ Ｐゴシック" pitchFamily="34" charset="-128"/>
            </a:endParaRPr>
          </a:p>
          <a:p>
            <a:pPr lvl="1" eaLnBrk="1" hangingPunct="1">
              <a:lnSpc>
                <a:spcPct val="90000"/>
              </a:lnSpc>
            </a:pPr>
            <a:r>
              <a:rPr lang="en-US" altLang="en-US" sz="1800" b="0" dirty="0" smtClean="0">
                <a:ea typeface="ＭＳ Ｐゴシック" pitchFamily="34" charset="-128"/>
              </a:rPr>
              <a:t>First generation with &gt; 50% non-Caucasian</a:t>
            </a:r>
          </a:p>
          <a:p>
            <a:pPr lvl="1" eaLnBrk="1" hangingPunct="1">
              <a:lnSpc>
                <a:spcPct val="90000"/>
              </a:lnSpc>
            </a:pPr>
            <a:r>
              <a:rPr lang="en-US" altLang="en-US" sz="1800" b="0" dirty="0" smtClean="0">
                <a:ea typeface="ＭＳ Ｐゴシック" pitchFamily="34" charset="-128"/>
              </a:rPr>
              <a:t>“Soccer mom” replaced by “Slacker Mom”</a:t>
            </a:r>
          </a:p>
          <a:p>
            <a:pPr lvl="1" eaLnBrk="1" hangingPunct="1">
              <a:lnSpc>
                <a:spcPct val="90000"/>
              </a:lnSpc>
            </a:pPr>
            <a:r>
              <a:rPr lang="en-US" altLang="en-US" sz="1800" b="0" dirty="0" smtClean="0">
                <a:ea typeface="ＭＳ Ｐゴシック" pitchFamily="34" charset="-128"/>
              </a:rPr>
              <a:t>Parents protectors, not mentors</a:t>
            </a:r>
            <a:endParaRPr lang="en-US" altLang="en-US" sz="1800" b="0" dirty="0">
              <a:ea typeface="ＭＳ Ｐゴシック" pitchFamily="34" charset="-128"/>
            </a:endParaRPr>
          </a:p>
          <a:p>
            <a:pPr lvl="1" eaLnBrk="1" hangingPunct="1">
              <a:lnSpc>
                <a:spcPct val="90000"/>
              </a:lnSpc>
            </a:pPr>
            <a:r>
              <a:rPr lang="en-US" altLang="en-US" sz="1800" b="0" dirty="0" smtClean="0">
                <a:ea typeface="ＭＳ Ｐゴシック" pitchFamily="34" charset="-128"/>
              </a:rPr>
              <a:t>Hyper-polarization of civic space</a:t>
            </a:r>
            <a:endParaRPr lang="en-US" altLang="en-US" sz="1800" b="0" dirty="0">
              <a:ea typeface="ＭＳ Ｐゴシック" pitchFamily="34" charset="-128"/>
            </a:endParaRPr>
          </a:p>
          <a:p>
            <a:pPr lvl="1" eaLnBrk="1" hangingPunct="1">
              <a:lnSpc>
                <a:spcPct val="90000"/>
              </a:lnSpc>
            </a:pPr>
            <a:r>
              <a:rPr lang="en-US" altLang="en-US" sz="1800" b="0" dirty="0" smtClean="0">
                <a:ea typeface="ＭＳ Ｐゴシック" pitchFamily="34" charset="-128"/>
              </a:rPr>
              <a:t>Standards tighten to politeness</a:t>
            </a:r>
            <a:endParaRPr lang="en-US" altLang="en-US" sz="1800" b="0" dirty="0">
              <a:ea typeface="ＭＳ Ｐゴシック" pitchFamily="34" charset="-128"/>
            </a:endParaRPr>
          </a:p>
          <a:p>
            <a:pPr eaLnBrk="1" hangingPunct="1">
              <a:lnSpc>
                <a:spcPct val="90000"/>
              </a:lnSpc>
            </a:pPr>
            <a:r>
              <a:rPr lang="en-US" altLang="en-US" sz="2000" b="0" dirty="0">
                <a:solidFill>
                  <a:srgbClr val="FF6600"/>
                </a:solidFill>
                <a:ea typeface="ＭＳ Ｐゴシック" pitchFamily="34" charset="-128"/>
              </a:rPr>
              <a:t>Core values</a:t>
            </a:r>
          </a:p>
          <a:p>
            <a:pPr lvl="1" eaLnBrk="1" hangingPunct="1">
              <a:lnSpc>
                <a:spcPct val="90000"/>
              </a:lnSpc>
            </a:pPr>
            <a:r>
              <a:rPr lang="en-US" altLang="en-US" sz="1800" b="0" dirty="0" smtClean="0">
                <a:ea typeface="ＭＳ Ｐゴシック" pitchFamily="34" charset="-128"/>
              </a:rPr>
              <a:t>downbeat?</a:t>
            </a:r>
          </a:p>
          <a:p>
            <a:pPr lvl="1" eaLnBrk="1" hangingPunct="1">
              <a:lnSpc>
                <a:spcPct val="90000"/>
              </a:lnSpc>
            </a:pPr>
            <a:r>
              <a:rPr lang="en-US" altLang="en-US" sz="1800" b="0" dirty="0" smtClean="0">
                <a:ea typeface="ＭＳ Ｐゴシック" pitchFamily="34" charset="-128"/>
              </a:rPr>
              <a:t>Virtual = real?</a:t>
            </a:r>
            <a:endParaRPr lang="en-US" altLang="en-US" sz="1800" b="0" dirty="0">
              <a:ea typeface="ＭＳ Ｐゴシック" pitchFamily="34" charset="-128"/>
            </a:endParaRPr>
          </a:p>
          <a:p>
            <a:pPr lvl="1" eaLnBrk="1" hangingPunct="1">
              <a:lnSpc>
                <a:spcPct val="90000"/>
              </a:lnSpc>
            </a:pPr>
            <a:r>
              <a:rPr lang="en-US" altLang="en-US" sz="1800" b="0" dirty="0" smtClean="0">
                <a:ea typeface="ＭＳ Ｐゴシック" pitchFamily="34" charset="-128"/>
              </a:rPr>
              <a:t>Polite?</a:t>
            </a:r>
            <a:endParaRPr lang="en-US" altLang="en-US" sz="1800" b="0" dirty="0">
              <a:ea typeface="ＭＳ Ｐゴシック" pitchFamily="34" charset="-128"/>
            </a:endParaRPr>
          </a:p>
          <a:p>
            <a:pPr lvl="1" eaLnBrk="1" hangingPunct="1">
              <a:lnSpc>
                <a:spcPct val="90000"/>
              </a:lnSpc>
            </a:pPr>
            <a:r>
              <a:rPr lang="en-US" altLang="en-US" sz="1800" b="0" dirty="0" smtClean="0">
                <a:ea typeface="ＭＳ Ｐゴシック" pitchFamily="34" charset="-128"/>
              </a:rPr>
              <a:t>Lonely in a crowd?</a:t>
            </a:r>
          </a:p>
          <a:p>
            <a:pPr lvl="1" eaLnBrk="1" hangingPunct="1">
              <a:lnSpc>
                <a:spcPct val="90000"/>
              </a:lnSpc>
            </a:pPr>
            <a:r>
              <a:rPr lang="en-US" altLang="en-US" sz="1800" b="0" dirty="0" smtClean="0">
                <a:ea typeface="ＭＳ Ｐゴシック" pitchFamily="34" charset="-128"/>
              </a:rPr>
              <a:t>Grit &amp; slow progress?</a:t>
            </a:r>
          </a:p>
        </p:txBody>
      </p:sp>
      <p:pic>
        <p:nvPicPr>
          <p:cNvPr id="2054" name="Picture 6" descr="Image result for babies with smartphon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4775" y="228600"/>
            <a:ext cx="1162050" cy="17448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6504801"/>
            <a:ext cx="2540183" cy="276999"/>
          </a:xfrm>
          <a:prstGeom prst="rect">
            <a:avLst/>
          </a:prstGeom>
          <a:noFill/>
        </p:spPr>
        <p:txBody>
          <a:bodyPr wrap="none" rtlCol="0">
            <a:spAutoFit/>
          </a:bodyPr>
          <a:lstStyle/>
          <a:p>
            <a:pPr>
              <a:buNone/>
            </a:pPr>
            <a:r>
              <a:rPr lang="en-US" sz="1200" dirty="0" smtClean="0"/>
              <a:t>Alternate: Homeland, Gen Alpha</a:t>
            </a:r>
            <a:endParaRPr lang="en-US" sz="1200" dirty="0"/>
          </a:p>
        </p:txBody>
      </p:sp>
      <p:sp>
        <p:nvSpPr>
          <p:cNvPr id="13" name="Right Arrow 12"/>
          <p:cNvSpPr/>
          <p:nvPr/>
        </p:nvSpPr>
        <p:spPr bwMode="auto">
          <a:xfrm>
            <a:off x="4615729" y="6438106"/>
            <a:ext cx="762000" cy="271463"/>
          </a:xfrm>
          <a:prstGeom prst="rightArrow">
            <a:avLst/>
          </a:prstGeom>
          <a:solidFill>
            <a:srgbClr val="EDA359"/>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14" name="Rectangle 13"/>
          <p:cNvSpPr/>
          <p:nvPr/>
        </p:nvSpPr>
        <p:spPr>
          <a:xfrm>
            <a:off x="5415829" y="6285398"/>
            <a:ext cx="2957926" cy="535531"/>
          </a:xfrm>
          <a:prstGeom prst="rect">
            <a:avLst/>
          </a:prstGeom>
        </p:spPr>
        <p:txBody>
          <a:bodyPr wrap="none">
            <a:spAutoFit/>
          </a:bodyPr>
          <a:lstStyle/>
          <a:p>
            <a:pPr>
              <a:lnSpc>
                <a:spcPct val="120000"/>
              </a:lnSpc>
              <a:spcBef>
                <a:spcPct val="50000"/>
              </a:spcBef>
              <a:buFontTx/>
              <a:buNone/>
            </a:pPr>
            <a:r>
              <a:rPr lang="en-US" altLang="en-US" sz="2400" dirty="0" smtClean="0">
                <a:solidFill>
                  <a:schemeClr val="tx2">
                    <a:lumMod val="90000"/>
                  </a:schemeClr>
                </a:solidFill>
                <a:latin typeface="Calibri" pitchFamily="34" charset="0"/>
              </a:rPr>
              <a:t>“Adaptive” Archetype</a:t>
            </a:r>
            <a:endParaRPr lang="en-US" altLang="en-US" sz="2400" dirty="0">
              <a:solidFill>
                <a:schemeClr val="tx2">
                  <a:lumMod val="90000"/>
                </a:schemeClr>
              </a:solidFill>
              <a:latin typeface="Calibri" pitchFamily="34" charset="0"/>
            </a:endParaRPr>
          </a:p>
        </p:txBody>
      </p:sp>
      <p:sp>
        <p:nvSpPr>
          <p:cNvPr id="9" name="TextBox 8"/>
          <p:cNvSpPr txBox="1"/>
          <p:nvPr/>
        </p:nvSpPr>
        <p:spPr>
          <a:xfrm>
            <a:off x="381000" y="1219219"/>
            <a:ext cx="1354858" cy="338554"/>
          </a:xfrm>
          <a:prstGeom prst="rect">
            <a:avLst/>
          </a:prstGeom>
          <a:noFill/>
        </p:spPr>
        <p:txBody>
          <a:bodyPr wrap="none" rtlCol="0">
            <a:spAutoFit/>
          </a:bodyPr>
          <a:lstStyle/>
          <a:p>
            <a:pPr>
              <a:buNone/>
            </a:pPr>
            <a:r>
              <a:rPr lang="en-US" sz="1600" dirty="0" smtClean="0">
                <a:solidFill>
                  <a:srgbClr val="CCFFCC"/>
                </a:solidFill>
              </a:rPr>
              <a:t>ADAPTIVES</a:t>
            </a:r>
            <a:endParaRPr lang="en-US" sz="1600" dirty="0">
              <a:solidFill>
                <a:srgbClr val="CCFFCC"/>
              </a:solidFill>
            </a:endParaRPr>
          </a:p>
        </p:txBody>
      </p:sp>
      <p:sp>
        <p:nvSpPr>
          <p:cNvPr id="3" name="TextBox 2"/>
          <p:cNvSpPr txBox="1"/>
          <p:nvPr/>
        </p:nvSpPr>
        <p:spPr>
          <a:xfrm>
            <a:off x="6192356" y="1419422"/>
            <a:ext cx="702436" cy="1107996"/>
          </a:xfrm>
          <a:prstGeom prst="rect">
            <a:avLst/>
          </a:prstGeom>
          <a:noFill/>
        </p:spPr>
        <p:txBody>
          <a:bodyPr wrap="none" rtlCol="0">
            <a:spAutoFit/>
          </a:bodyPr>
          <a:lstStyle/>
          <a:p>
            <a:pPr>
              <a:buNone/>
            </a:pPr>
            <a:r>
              <a:rPr lang="en-US" sz="6600" dirty="0" smtClean="0"/>
              <a:t>?</a:t>
            </a:r>
            <a:endParaRPr lang="en-US" sz="6600" dirty="0"/>
          </a:p>
        </p:txBody>
      </p:sp>
      <p:sp>
        <p:nvSpPr>
          <p:cNvPr id="11" name="TextBox 10"/>
          <p:cNvSpPr txBox="1"/>
          <p:nvPr/>
        </p:nvSpPr>
        <p:spPr>
          <a:xfrm>
            <a:off x="7954582" y="2209800"/>
            <a:ext cx="702436" cy="1107996"/>
          </a:xfrm>
          <a:prstGeom prst="rect">
            <a:avLst/>
          </a:prstGeom>
          <a:noFill/>
        </p:spPr>
        <p:txBody>
          <a:bodyPr wrap="none" rtlCol="0">
            <a:spAutoFit/>
          </a:bodyPr>
          <a:lstStyle/>
          <a:p>
            <a:pPr>
              <a:buNone/>
            </a:pPr>
            <a:r>
              <a:rPr lang="en-US" sz="6600" dirty="0" smtClean="0"/>
              <a:t>?</a:t>
            </a:r>
            <a:endParaRPr lang="en-US" sz="6600" dirty="0"/>
          </a:p>
        </p:txBody>
      </p:sp>
    </p:spTree>
    <p:extLst>
      <p:ext uri="{BB962C8B-B14F-4D97-AF65-F5344CB8AC3E}">
        <p14:creationId xmlns:p14="http://schemas.microsoft.com/office/powerpoint/2010/main" val="3318415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solidFill>
                  <a:srgbClr val="FF6600"/>
                </a:solidFill>
              </a:rPr>
              <a:t>What</a:t>
            </a:r>
            <a:r>
              <a:rPr lang="en-US" dirty="0" smtClean="0"/>
              <a:t> are Generations?</a:t>
            </a:r>
          </a:p>
          <a:p>
            <a:r>
              <a:rPr lang="en-US" dirty="0" smtClean="0">
                <a:solidFill>
                  <a:srgbClr val="FF6600"/>
                </a:solidFill>
              </a:rPr>
              <a:t>How</a:t>
            </a:r>
            <a:r>
              <a:rPr lang="en-US" dirty="0" smtClean="0"/>
              <a:t> are Generations Different?</a:t>
            </a:r>
          </a:p>
          <a:p>
            <a:r>
              <a:rPr lang="en-US" dirty="0">
                <a:solidFill>
                  <a:srgbClr val="FF6600"/>
                </a:solidFill>
              </a:rPr>
              <a:t>Caveats</a:t>
            </a:r>
          </a:p>
          <a:p>
            <a:r>
              <a:rPr lang="en-US" dirty="0" smtClean="0">
                <a:solidFill>
                  <a:srgbClr val="FF6600"/>
                </a:solidFill>
              </a:rPr>
              <a:t>Generational</a:t>
            </a:r>
            <a:r>
              <a:rPr lang="en-US" dirty="0" smtClean="0"/>
              <a:t> Trends </a:t>
            </a:r>
          </a:p>
          <a:p>
            <a:pPr lvl="1"/>
            <a:r>
              <a:rPr lang="en-US" dirty="0" smtClean="0"/>
              <a:t>Millennials</a:t>
            </a:r>
          </a:p>
          <a:p>
            <a:pPr lvl="1"/>
            <a:r>
              <a:rPr lang="en-US" dirty="0" smtClean="0"/>
              <a:t>Plurals</a:t>
            </a:r>
          </a:p>
          <a:p>
            <a:r>
              <a:rPr lang="en-US" dirty="0" smtClean="0">
                <a:solidFill>
                  <a:srgbClr val="FF6600"/>
                </a:solidFill>
              </a:rPr>
              <a:t>Questions</a:t>
            </a:r>
            <a:r>
              <a:rPr lang="en-US" dirty="0" smtClean="0"/>
              <a:t> and Answers</a:t>
            </a:r>
          </a:p>
          <a:p>
            <a:r>
              <a:rPr lang="en-US" dirty="0" smtClean="0">
                <a:solidFill>
                  <a:srgbClr val="FF6600"/>
                </a:solidFill>
              </a:rPr>
              <a:t>References</a:t>
            </a:r>
            <a:endParaRPr lang="en-US" dirty="0">
              <a:solidFill>
                <a:srgbClr val="FF6600"/>
              </a:solidFill>
            </a:endParaRPr>
          </a:p>
        </p:txBody>
      </p:sp>
    </p:spTree>
    <p:extLst>
      <p:ext uri="{BB962C8B-B14F-4D97-AF65-F5344CB8AC3E}">
        <p14:creationId xmlns:p14="http://schemas.microsoft.com/office/powerpoint/2010/main" val="38477018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dirty="0" smtClean="0"/>
              <a:t>Plural Childhood in Media</a:t>
            </a:r>
          </a:p>
        </p:txBody>
      </p:sp>
      <p:sp>
        <p:nvSpPr>
          <p:cNvPr id="39939" name="Rectangle 3"/>
          <p:cNvSpPr>
            <a:spLocks noChangeArrowheads="1"/>
          </p:cNvSpPr>
          <p:nvPr/>
        </p:nvSpPr>
        <p:spPr bwMode="auto">
          <a:xfrm>
            <a:off x="381000" y="1295400"/>
            <a:ext cx="5486400" cy="541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3200" b="1">
                <a:solidFill>
                  <a:schemeClr val="tx1"/>
                </a:solidFill>
                <a:latin typeface="Arial" pitchFamily="34" charset="0"/>
              </a:defRPr>
            </a:lvl1pPr>
            <a:lvl2pPr marL="914400" indent="-457200" eaLnBrk="0" hangingPunct="0">
              <a:defRPr sz="3200" b="1">
                <a:solidFill>
                  <a:schemeClr val="tx1"/>
                </a:solidFill>
                <a:latin typeface="Arial" pitchFamily="34" charset="0"/>
              </a:defRPr>
            </a:lvl2pPr>
            <a:lvl3pPr marL="1371600" indent="-457200" eaLnBrk="0" hangingPunct="0">
              <a:defRPr sz="3200" b="1">
                <a:solidFill>
                  <a:schemeClr val="tx1"/>
                </a:solidFill>
                <a:latin typeface="Arial" pitchFamily="34" charset="0"/>
              </a:defRPr>
            </a:lvl3pPr>
            <a:lvl4pPr marL="1828800" indent="-457200" eaLnBrk="0" hangingPunct="0">
              <a:defRPr sz="3200" b="1">
                <a:solidFill>
                  <a:schemeClr val="tx1"/>
                </a:solidFill>
                <a:latin typeface="Arial" pitchFamily="34" charset="0"/>
              </a:defRPr>
            </a:lvl4pPr>
            <a:lvl5pPr marL="2286000" indent="-457200" eaLnBrk="0" hangingPunct="0">
              <a:defRPr sz="3200" b="1">
                <a:solidFill>
                  <a:schemeClr val="tx1"/>
                </a:solidFill>
                <a:latin typeface="Arial" pitchFamily="34" charset="0"/>
              </a:defRPr>
            </a:lvl5pPr>
            <a:lvl6pPr marL="2743200" indent="-457200" eaLnBrk="0" fontAlgn="base" hangingPunct="0">
              <a:spcBef>
                <a:spcPct val="20000"/>
              </a:spcBef>
              <a:spcAft>
                <a:spcPct val="0"/>
              </a:spcAft>
              <a:buChar char="•"/>
              <a:defRPr sz="3200" b="1">
                <a:solidFill>
                  <a:schemeClr val="tx1"/>
                </a:solidFill>
                <a:latin typeface="Arial" pitchFamily="34" charset="0"/>
              </a:defRPr>
            </a:lvl6pPr>
            <a:lvl7pPr marL="3200400" indent="-457200" eaLnBrk="0" fontAlgn="base" hangingPunct="0">
              <a:spcBef>
                <a:spcPct val="20000"/>
              </a:spcBef>
              <a:spcAft>
                <a:spcPct val="0"/>
              </a:spcAft>
              <a:buChar char="•"/>
              <a:defRPr sz="3200" b="1">
                <a:solidFill>
                  <a:schemeClr val="tx1"/>
                </a:solidFill>
                <a:latin typeface="Arial" pitchFamily="34" charset="0"/>
              </a:defRPr>
            </a:lvl7pPr>
            <a:lvl8pPr marL="3657600" indent="-457200" eaLnBrk="0" fontAlgn="base" hangingPunct="0">
              <a:spcBef>
                <a:spcPct val="20000"/>
              </a:spcBef>
              <a:spcAft>
                <a:spcPct val="0"/>
              </a:spcAft>
              <a:buChar char="•"/>
              <a:defRPr sz="3200" b="1">
                <a:solidFill>
                  <a:schemeClr val="tx1"/>
                </a:solidFill>
                <a:latin typeface="Arial" pitchFamily="34" charset="0"/>
              </a:defRPr>
            </a:lvl8pPr>
            <a:lvl9pPr marL="4114800" indent="-457200" eaLnBrk="0" fontAlgn="base" hangingPunct="0">
              <a:spcBef>
                <a:spcPct val="20000"/>
              </a:spcBef>
              <a:spcAft>
                <a:spcPct val="0"/>
              </a:spcAft>
              <a:buChar char="•"/>
              <a:defRPr sz="3200" b="1">
                <a:solidFill>
                  <a:schemeClr val="tx1"/>
                </a:solidFill>
                <a:latin typeface="Arial" pitchFamily="34" charset="0"/>
              </a:defRPr>
            </a:lvl9pPr>
          </a:lstStyle>
          <a:p>
            <a:pPr marL="0" indent="0">
              <a:lnSpc>
                <a:spcPct val="120000"/>
              </a:lnSpc>
              <a:spcBef>
                <a:spcPct val="50000"/>
              </a:spcBef>
              <a:buNone/>
            </a:pPr>
            <a:r>
              <a:rPr lang="en-US" altLang="en-US" sz="1600" dirty="0" smtClean="0">
                <a:solidFill>
                  <a:srgbClr val="66CCFF"/>
                </a:solidFill>
                <a:latin typeface="Calibri" pitchFamily="34" charset="0"/>
              </a:rPr>
              <a:t>2003 Finding Nemo</a:t>
            </a:r>
          </a:p>
          <a:p>
            <a:pPr marL="0" indent="0">
              <a:lnSpc>
                <a:spcPct val="120000"/>
              </a:lnSpc>
              <a:spcBef>
                <a:spcPct val="50000"/>
              </a:spcBef>
              <a:buNone/>
            </a:pPr>
            <a:r>
              <a:rPr lang="en-US" altLang="en-US" sz="1600" dirty="0" smtClean="0">
                <a:solidFill>
                  <a:srgbClr val="66CCFF"/>
                </a:solidFill>
                <a:latin typeface="Calibri" pitchFamily="34" charset="0"/>
              </a:rPr>
              <a:t>2004 The Incredibles</a:t>
            </a:r>
          </a:p>
          <a:p>
            <a:pPr marL="0" indent="0">
              <a:lnSpc>
                <a:spcPct val="120000"/>
              </a:lnSpc>
              <a:spcBef>
                <a:spcPct val="50000"/>
              </a:spcBef>
              <a:buNone/>
            </a:pPr>
            <a:r>
              <a:rPr lang="en-US" altLang="en-US" sz="1600" dirty="0" smtClean="0">
                <a:solidFill>
                  <a:srgbClr val="66CCFF"/>
                </a:solidFill>
                <a:latin typeface="Calibri" pitchFamily="34" charset="0"/>
              </a:rPr>
              <a:t>2006 Cars</a:t>
            </a:r>
          </a:p>
          <a:p>
            <a:pPr marL="0" indent="0">
              <a:lnSpc>
                <a:spcPct val="120000"/>
              </a:lnSpc>
              <a:spcBef>
                <a:spcPct val="50000"/>
              </a:spcBef>
              <a:buNone/>
            </a:pPr>
            <a:r>
              <a:rPr lang="en-US" altLang="en-US" sz="1600" dirty="0" smtClean="0">
                <a:solidFill>
                  <a:srgbClr val="66CCFF"/>
                </a:solidFill>
                <a:latin typeface="Calibri" pitchFamily="34" charset="0"/>
              </a:rPr>
              <a:t>2006 Happy Feet</a:t>
            </a:r>
          </a:p>
          <a:p>
            <a:pPr marL="0" indent="0">
              <a:lnSpc>
                <a:spcPct val="120000"/>
              </a:lnSpc>
              <a:spcBef>
                <a:spcPct val="50000"/>
              </a:spcBef>
              <a:buNone/>
            </a:pPr>
            <a:r>
              <a:rPr lang="en-US" altLang="en-US" sz="1600" dirty="0" smtClean="0">
                <a:solidFill>
                  <a:srgbClr val="66CCFF"/>
                </a:solidFill>
                <a:latin typeface="Calibri" pitchFamily="34" charset="0"/>
              </a:rPr>
              <a:t>2008 Wall-E</a:t>
            </a:r>
          </a:p>
          <a:p>
            <a:pPr marL="0" indent="0">
              <a:lnSpc>
                <a:spcPct val="120000"/>
              </a:lnSpc>
              <a:spcBef>
                <a:spcPct val="50000"/>
              </a:spcBef>
              <a:buNone/>
            </a:pPr>
            <a:r>
              <a:rPr lang="en-US" altLang="en-US" sz="1600" dirty="0" smtClean="0">
                <a:solidFill>
                  <a:srgbClr val="66CCFF"/>
                </a:solidFill>
                <a:latin typeface="Calibri" pitchFamily="34" charset="0"/>
              </a:rPr>
              <a:t>2008 Kung Fu Panda</a:t>
            </a:r>
          </a:p>
          <a:p>
            <a:pPr marL="0" indent="0">
              <a:lnSpc>
                <a:spcPct val="120000"/>
              </a:lnSpc>
              <a:spcBef>
                <a:spcPct val="50000"/>
              </a:spcBef>
              <a:buNone/>
            </a:pPr>
            <a:r>
              <a:rPr lang="en-US" altLang="en-US" sz="1600" dirty="0" smtClean="0">
                <a:solidFill>
                  <a:srgbClr val="66CCFF"/>
                </a:solidFill>
                <a:latin typeface="Calibri" pitchFamily="34" charset="0"/>
              </a:rPr>
              <a:t>2009 Up</a:t>
            </a:r>
          </a:p>
          <a:p>
            <a:pPr marL="0" indent="0">
              <a:lnSpc>
                <a:spcPct val="120000"/>
              </a:lnSpc>
              <a:spcBef>
                <a:spcPct val="50000"/>
              </a:spcBef>
              <a:buNone/>
            </a:pPr>
            <a:r>
              <a:rPr lang="en-US" altLang="en-US" sz="1600" dirty="0" smtClean="0">
                <a:solidFill>
                  <a:srgbClr val="66CCFF"/>
                </a:solidFill>
                <a:latin typeface="Calibri" pitchFamily="34" charset="0"/>
              </a:rPr>
              <a:t>2009 Cloudy With a Chance of Meatballs</a:t>
            </a:r>
          </a:p>
          <a:p>
            <a:pPr marL="0" indent="0">
              <a:lnSpc>
                <a:spcPct val="120000"/>
              </a:lnSpc>
              <a:spcBef>
                <a:spcPct val="50000"/>
              </a:spcBef>
              <a:buNone/>
            </a:pPr>
            <a:r>
              <a:rPr lang="en-US" altLang="en-US" sz="1600" dirty="0">
                <a:solidFill>
                  <a:srgbClr val="66CCFF"/>
                </a:solidFill>
                <a:latin typeface="Calibri" pitchFamily="34" charset="0"/>
              </a:rPr>
              <a:t>2010 Diary of a Wimpy Kid</a:t>
            </a:r>
          </a:p>
          <a:p>
            <a:pPr marL="0" indent="0">
              <a:lnSpc>
                <a:spcPct val="120000"/>
              </a:lnSpc>
              <a:spcBef>
                <a:spcPct val="50000"/>
              </a:spcBef>
              <a:buNone/>
            </a:pPr>
            <a:r>
              <a:rPr lang="en-US" altLang="en-US" sz="1600" dirty="0">
                <a:solidFill>
                  <a:srgbClr val="66CCFF"/>
                </a:solidFill>
                <a:latin typeface="Calibri" pitchFamily="34" charset="0"/>
              </a:rPr>
              <a:t>2010 Tangled</a:t>
            </a:r>
          </a:p>
          <a:p>
            <a:pPr>
              <a:lnSpc>
                <a:spcPct val="120000"/>
              </a:lnSpc>
              <a:spcBef>
                <a:spcPct val="50000"/>
              </a:spcBef>
              <a:buFontTx/>
              <a:buNone/>
            </a:pPr>
            <a:r>
              <a:rPr lang="en-US" altLang="en-US" sz="1600" dirty="0">
                <a:solidFill>
                  <a:srgbClr val="66CCFF"/>
                </a:solidFill>
                <a:latin typeface="Calibri" pitchFamily="34" charset="0"/>
              </a:rPr>
              <a:t>2010 How to Train Your Dragon</a:t>
            </a:r>
          </a:p>
          <a:p>
            <a:pPr>
              <a:lnSpc>
                <a:spcPct val="120000"/>
              </a:lnSpc>
              <a:spcBef>
                <a:spcPct val="50000"/>
              </a:spcBef>
              <a:buFontTx/>
              <a:buNone/>
            </a:pPr>
            <a:r>
              <a:rPr lang="en-US" altLang="en-US" sz="1600" dirty="0">
                <a:solidFill>
                  <a:srgbClr val="66CCFF"/>
                </a:solidFill>
                <a:latin typeface="Calibri" pitchFamily="34" charset="0"/>
              </a:rPr>
              <a:t>2010 </a:t>
            </a:r>
            <a:r>
              <a:rPr lang="en-US" altLang="en-US" sz="1600" dirty="0" smtClean="0">
                <a:solidFill>
                  <a:srgbClr val="66CCFF"/>
                </a:solidFill>
                <a:latin typeface="Calibri" pitchFamily="34" charset="0"/>
              </a:rPr>
              <a:t>Despicable Me</a:t>
            </a:r>
          </a:p>
          <a:p>
            <a:pPr>
              <a:lnSpc>
                <a:spcPct val="120000"/>
              </a:lnSpc>
              <a:spcBef>
                <a:spcPct val="50000"/>
              </a:spcBef>
              <a:buNone/>
            </a:pPr>
            <a:r>
              <a:rPr lang="en-US" altLang="en-US" sz="1600" dirty="0">
                <a:solidFill>
                  <a:srgbClr val="66CCFF"/>
                </a:solidFill>
                <a:latin typeface="Calibri" pitchFamily="34" charset="0"/>
              </a:rPr>
              <a:t>2012 </a:t>
            </a:r>
            <a:r>
              <a:rPr lang="en-US" altLang="en-US" sz="1600" dirty="0" smtClean="0">
                <a:solidFill>
                  <a:srgbClr val="66CCFF"/>
                </a:solidFill>
                <a:latin typeface="Calibri" pitchFamily="34" charset="0"/>
              </a:rPr>
              <a:t>Brave</a:t>
            </a:r>
            <a:endParaRPr lang="en-US" altLang="en-US" sz="1600" dirty="0">
              <a:solidFill>
                <a:srgbClr val="66CCFF"/>
              </a:solidFill>
              <a:latin typeface="Calibri" pitchFamily="34" charset="0"/>
            </a:endParaRPr>
          </a:p>
        </p:txBody>
      </p:sp>
      <p:sp>
        <p:nvSpPr>
          <p:cNvPr id="39940" name="Rectangle 4"/>
          <p:cNvSpPr>
            <a:spLocks noChangeArrowheads="1"/>
          </p:cNvSpPr>
          <p:nvPr/>
        </p:nvSpPr>
        <p:spPr bwMode="auto">
          <a:xfrm>
            <a:off x="4267200" y="1293813"/>
            <a:ext cx="3581400" cy="499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3200" b="1">
                <a:solidFill>
                  <a:schemeClr val="tx1"/>
                </a:solidFill>
                <a:latin typeface="Arial" pitchFamily="34" charset="0"/>
              </a:defRPr>
            </a:lvl1pPr>
            <a:lvl2pPr marL="914400" indent="-457200" eaLnBrk="0" hangingPunct="0">
              <a:defRPr sz="3200" b="1">
                <a:solidFill>
                  <a:schemeClr val="tx1"/>
                </a:solidFill>
                <a:latin typeface="Arial" pitchFamily="34" charset="0"/>
              </a:defRPr>
            </a:lvl2pPr>
            <a:lvl3pPr marL="1371600" indent="-457200" eaLnBrk="0" hangingPunct="0">
              <a:defRPr sz="3200" b="1">
                <a:solidFill>
                  <a:schemeClr val="tx1"/>
                </a:solidFill>
                <a:latin typeface="Arial" pitchFamily="34" charset="0"/>
              </a:defRPr>
            </a:lvl3pPr>
            <a:lvl4pPr marL="1828800" indent="-457200" eaLnBrk="0" hangingPunct="0">
              <a:defRPr sz="3200" b="1">
                <a:solidFill>
                  <a:schemeClr val="tx1"/>
                </a:solidFill>
                <a:latin typeface="Arial" pitchFamily="34" charset="0"/>
              </a:defRPr>
            </a:lvl4pPr>
            <a:lvl5pPr marL="2286000" indent="-457200" eaLnBrk="0" hangingPunct="0">
              <a:defRPr sz="3200" b="1">
                <a:solidFill>
                  <a:schemeClr val="tx1"/>
                </a:solidFill>
                <a:latin typeface="Arial" pitchFamily="34" charset="0"/>
              </a:defRPr>
            </a:lvl5pPr>
            <a:lvl6pPr marL="2743200" indent="-457200" eaLnBrk="0" fontAlgn="base" hangingPunct="0">
              <a:spcBef>
                <a:spcPct val="20000"/>
              </a:spcBef>
              <a:spcAft>
                <a:spcPct val="0"/>
              </a:spcAft>
              <a:buChar char="•"/>
              <a:defRPr sz="3200" b="1">
                <a:solidFill>
                  <a:schemeClr val="tx1"/>
                </a:solidFill>
                <a:latin typeface="Arial" pitchFamily="34" charset="0"/>
              </a:defRPr>
            </a:lvl6pPr>
            <a:lvl7pPr marL="3200400" indent="-457200" eaLnBrk="0" fontAlgn="base" hangingPunct="0">
              <a:spcBef>
                <a:spcPct val="20000"/>
              </a:spcBef>
              <a:spcAft>
                <a:spcPct val="0"/>
              </a:spcAft>
              <a:buChar char="•"/>
              <a:defRPr sz="3200" b="1">
                <a:solidFill>
                  <a:schemeClr val="tx1"/>
                </a:solidFill>
                <a:latin typeface="Arial" pitchFamily="34" charset="0"/>
              </a:defRPr>
            </a:lvl7pPr>
            <a:lvl8pPr marL="3657600" indent="-457200" eaLnBrk="0" fontAlgn="base" hangingPunct="0">
              <a:spcBef>
                <a:spcPct val="20000"/>
              </a:spcBef>
              <a:spcAft>
                <a:spcPct val="0"/>
              </a:spcAft>
              <a:buChar char="•"/>
              <a:defRPr sz="3200" b="1">
                <a:solidFill>
                  <a:schemeClr val="tx1"/>
                </a:solidFill>
                <a:latin typeface="Arial" pitchFamily="34" charset="0"/>
              </a:defRPr>
            </a:lvl8pPr>
            <a:lvl9pPr marL="4114800" indent="-457200" eaLnBrk="0" fontAlgn="base" hangingPunct="0">
              <a:spcBef>
                <a:spcPct val="20000"/>
              </a:spcBef>
              <a:spcAft>
                <a:spcPct val="0"/>
              </a:spcAft>
              <a:buChar char="•"/>
              <a:defRPr sz="3200" b="1">
                <a:solidFill>
                  <a:schemeClr val="tx1"/>
                </a:solidFill>
                <a:latin typeface="Arial" pitchFamily="34" charset="0"/>
              </a:defRPr>
            </a:lvl9pPr>
          </a:lstStyle>
          <a:p>
            <a:pPr marL="0" indent="0">
              <a:lnSpc>
                <a:spcPct val="120000"/>
              </a:lnSpc>
              <a:spcBef>
                <a:spcPct val="50000"/>
              </a:spcBef>
              <a:buNone/>
            </a:pPr>
            <a:r>
              <a:rPr lang="en-US" altLang="en-US" sz="1600" dirty="0" smtClean="0">
                <a:solidFill>
                  <a:srgbClr val="66CCFF"/>
                </a:solidFill>
                <a:latin typeface="Calibri" pitchFamily="34" charset="0"/>
              </a:rPr>
              <a:t>2010 Wreck-It Ralph</a:t>
            </a:r>
          </a:p>
          <a:p>
            <a:pPr marL="0" indent="0">
              <a:lnSpc>
                <a:spcPct val="120000"/>
              </a:lnSpc>
              <a:spcBef>
                <a:spcPct val="50000"/>
              </a:spcBef>
              <a:buNone/>
            </a:pPr>
            <a:r>
              <a:rPr lang="en-US" altLang="en-US" sz="1600" dirty="0" smtClean="0">
                <a:solidFill>
                  <a:srgbClr val="66CCFF"/>
                </a:solidFill>
                <a:latin typeface="Calibri" pitchFamily="34" charset="0"/>
              </a:rPr>
              <a:t>2012 Paranorman</a:t>
            </a:r>
          </a:p>
          <a:p>
            <a:pPr marL="0" indent="0">
              <a:lnSpc>
                <a:spcPct val="120000"/>
              </a:lnSpc>
              <a:spcBef>
                <a:spcPct val="50000"/>
              </a:spcBef>
              <a:buNone/>
            </a:pPr>
            <a:r>
              <a:rPr lang="en-US" altLang="en-US" sz="1600" dirty="0" smtClean="0">
                <a:solidFill>
                  <a:srgbClr val="66CCFF"/>
                </a:solidFill>
                <a:latin typeface="Calibri" pitchFamily="34" charset="0"/>
              </a:rPr>
              <a:t>2013 Frozen</a:t>
            </a:r>
          </a:p>
          <a:p>
            <a:pPr marL="0" indent="0">
              <a:lnSpc>
                <a:spcPct val="120000"/>
              </a:lnSpc>
              <a:spcBef>
                <a:spcPct val="50000"/>
              </a:spcBef>
              <a:buNone/>
            </a:pPr>
            <a:r>
              <a:rPr lang="en-US" altLang="en-US" sz="1600" dirty="0" smtClean="0">
                <a:solidFill>
                  <a:srgbClr val="66CCFF"/>
                </a:solidFill>
                <a:latin typeface="Calibri" pitchFamily="34" charset="0"/>
              </a:rPr>
              <a:t>2014 Minions</a:t>
            </a:r>
          </a:p>
          <a:p>
            <a:pPr marL="0" indent="0">
              <a:lnSpc>
                <a:spcPct val="120000"/>
              </a:lnSpc>
              <a:spcBef>
                <a:spcPct val="50000"/>
              </a:spcBef>
              <a:buNone/>
            </a:pPr>
            <a:r>
              <a:rPr lang="en-US" altLang="en-US" sz="1600" dirty="0" smtClean="0">
                <a:solidFill>
                  <a:srgbClr val="66CCFF"/>
                </a:solidFill>
                <a:latin typeface="Calibri" pitchFamily="34" charset="0"/>
              </a:rPr>
              <a:t>2014 Lego Movie</a:t>
            </a:r>
          </a:p>
          <a:p>
            <a:pPr marL="0" indent="0">
              <a:lnSpc>
                <a:spcPct val="120000"/>
              </a:lnSpc>
              <a:spcBef>
                <a:spcPct val="50000"/>
              </a:spcBef>
              <a:buNone/>
            </a:pPr>
            <a:r>
              <a:rPr lang="en-US" altLang="en-US" sz="1600" dirty="0" smtClean="0">
                <a:solidFill>
                  <a:srgbClr val="66CCFF"/>
                </a:solidFill>
                <a:latin typeface="Calibri" pitchFamily="34" charset="0"/>
              </a:rPr>
              <a:t>2015 Paddington</a:t>
            </a:r>
          </a:p>
          <a:p>
            <a:pPr marL="0" indent="0">
              <a:lnSpc>
                <a:spcPct val="120000"/>
              </a:lnSpc>
              <a:spcBef>
                <a:spcPct val="50000"/>
              </a:spcBef>
              <a:buNone/>
            </a:pPr>
            <a:r>
              <a:rPr lang="en-US" altLang="en-US" sz="1600" dirty="0" smtClean="0">
                <a:solidFill>
                  <a:srgbClr val="66CCFF"/>
                </a:solidFill>
                <a:latin typeface="Calibri" pitchFamily="34" charset="0"/>
              </a:rPr>
              <a:t>2015 Inside Out</a:t>
            </a:r>
          </a:p>
          <a:p>
            <a:pPr marL="0" indent="0">
              <a:lnSpc>
                <a:spcPct val="120000"/>
              </a:lnSpc>
              <a:spcBef>
                <a:spcPct val="50000"/>
              </a:spcBef>
              <a:buNone/>
            </a:pPr>
            <a:r>
              <a:rPr lang="en-US" altLang="en-US" sz="1600" dirty="0" smtClean="0">
                <a:solidFill>
                  <a:srgbClr val="66CCFF"/>
                </a:solidFill>
                <a:latin typeface="Calibri" pitchFamily="34" charset="0"/>
              </a:rPr>
              <a:t>2016 Moana</a:t>
            </a:r>
          </a:p>
          <a:p>
            <a:pPr marL="0" indent="0">
              <a:lnSpc>
                <a:spcPct val="120000"/>
              </a:lnSpc>
              <a:spcBef>
                <a:spcPct val="50000"/>
              </a:spcBef>
              <a:buNone/>
            </a:pPr>
            <a:r>
              <a:rPr lang="en-US" altLang="en-US" sz="1600" dirty="0" smtClean="0">
                <a:solidFill>
                  <a:srgbClr val="66CCFF"/>
                </a:solidFill>
                <a:latin typeface="Calibri" pitchFamily="34" charset="0"/>
              </a:rPr>
              <a:t>2016 Zootopia</a:t>
            </a:r>
          </a:p>
          <a:p>
            <a:pPr marL="0" indent="0">
              <a:lnSpc>
                <a:spcPct val="120000"/>
              </a:lnSpc>
              <a:spcBef>
                <a:spcPct val="50000"/>
              </a:spcBef>
              <a:buNone/>
            </a:pPr>
            <a:r>
              <a:rPr lang="en-US" altLang="en-US" sz="1600" dirty="0" smtClean="0">
                <a:solidFill>
                  <a:srgbClr val="66CCFF"/>
                </a:solidFill>
                <a:latin typeface="Calibri" pitchFamily="34" charset="0"/>
              </a:rPr>
              <a:t>2017 Lego Batman</a:t>
            </a:r>
          </a:p>
          <a:p>
            <a:pPr marL="0" indent="0">
              <a:lnSpc>
                <a:spcPct val="120000"/>
              </a:lnSpc>
              <a:spcBef>
                <a:spcPct val="50000"/>
              </a:spcBef>
              <a:buNone/>
            </a:pPr>
            <a:r>
              <a:rPr lang="en-US" altLang="en-US" sz="1600" dirty="0" smtClean="0">
                <a:solidFill>
                  <a:srgbClr val="66CCFF"/>
                </a:solidFill>
                <a:latin typeface="Calibri" pitchFamily="34" charset="0"/>
              </a:rPr>
              <a:t>2017 Coco</a:t>
            </a:r>
          </a:p>
          <a:p>
            <a:pPr marL="0" indent="0">
              <a:lnSpc>
                <a:spcPct val="120000"/>
              </a:lnSpc>
              <a:spcBef>
                <a:spcPct val="50000"/>
              </a:spcBef>
              <a:buNone/>
            </a:pPr>
            <a:r>
              <a:rPr lang="en-US" altLang="en-US" sz="1600" dirty="0" smtClean="0">
                <a:solidFill>
                  <a:srgbClr val="66CCFF"/>
                </a:solidFill>
                <a:latin typeface="Calibri" pitchFamily="34" charset="0"/>
              </a:rPr>
              <a:t>2018 </a:t>
            </a:r>
            <a:r>
              <a:rPr lang="en-US" altLang="en-US" sz="1600" dirty="0" smtClean="0">
                <a:solidFill>
                  <a:srgbClr val="66CCFF"/>
                </a:solidFill>
                <a:latin typeface="Calibri" pitchFamily="34" charset="0"/>
                <a:hlinkClick r:id="rId3"/>
              </a:rPr>
              <a:t>Eighth Grade</a:t>
            </a:r>
            <a:endParaRPr lang="en-US" altLang="en-US" sz="1600" dirty="0" smtClean="0">
              <a:solidFill>
                <a:srgbClr val="66CCFF"/>
              </a:solidFill>
              <a:latin typeface="Calibri" pitchFamily="34" charset="0"/>
            </a:endParaRPr>
          </a:p>
        </p:txBody>
      </p:sp>
      <p:sp>
        <p:nvSpPr>
          <p:cNvPr id="39942" name="Text Box 6"/>
          <p:cNvSpPr txBox="1">
            <a:spLocks noChangeArrowheads="1"/>
          </p:cNvSpPr>
          <p:nvPr/>
        </p:nvSpPr>
        <p:spPr bwMode="auto">
          <a:xfrm>
            <a:off x="7072312" y="4191000"/>
            <a:ext cx="1984839"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a:lnSpc>
                <a:spcPct val="120000"/>
              </a:lnSpc>
              <a:spcBef>
                <a:spcPct val="50000"/>
              </a:spcBef>
              <a:buFontTx/>
              <a:buNone/>
            </a:pPr>
            <a:r>
              <a:rPr lang="en-US" altLang="en-US" sz="1800" i="1" dirty="0" smtClean="0">
                <a:solidFill>
                  <a:srgbClr val="FF6600"/>
                </a:solidFill>
                <a:latin typeface="Calibri" pitchFamily="34" charset="0"/>
              </a:rPr>
              <a:t>Welcome to </a:t>
            </a:r>
          </a:p>
          <a:p>
            <a:pPr>
              <a:lnSpc>
                <a:spcPct val="120000"/>
              </a:lnSpc>
              <a:spcBef>
                <a:spcPct val="50000"/>
              </a:spcBef>
              <a:buFontTx/>
              <a:buNone/>
            </a:pPr>
            <a:r>
              <a:rPr lang="en-US" altLang="en-US" sz="1800" i="1" dirty="0" smtClean="0">
                <a:solidFill>
                  <a:srgbClr val="FF6600"/>
                </a:solidFill>
                <a:latin typeface="Calibri" pitchFamily="34" charset="0"/>
              </a:rPr>
              <a:t>the (multicultural) </a:t>
            </a:r>
          </a:p>
          <a:p>
            <a:pPr>
              <a:lnSpc>
                <a:spcPct val="120000"/>
              </a:lnSpc>
              <a:spcBef>
                <a:spcPct val="50000"/>
              </a:spcBef>
              <a:buFontTx/>
              <a:buNone/>
            </a:pPr>
            <a:r>
              <a:rPr lang="en-US" altLang="en-US" sz="1800" i="1" dirty="0" smtClean="0">
                <a:solidFill>
                  <a:srgbClr val="FF6600"/>
                </a:solidFill>
                <a:latin typeface="Calibri" pitchFamily="34" charset="0"/>
              </a:rPr>
              <a:t>Urban jungle. </a:t>
            </a:r>
            <a:r>
              <a:rPr lang="en-US" altLang="en-US" sz="1800" i="1" dirty="0">
                <a:solidFill>
                  <a:srgbClr val="FF6600"/>
                </a:solidFill>
                <a:latin typeface="Calibri" pitchFamily="34" charset="0"/>
              </a:rPr>
              <a:t>. .</a:t>
            </a:r>
          </a:p>
          <a:p>
            <a:pPr eaLnBrk="1" hangingPunct="1">
              <a:spcBef>
                <a:spcPct val="0"/>
              </a:spcBef>
              <a:buFontTx/>
              <a:buNone/>
            </a:pPr>
            <a:endParaRPr lang="en-US" altLang="en-US" sz="1800" b="0" dirty="0">
              <a:solidFill>
                <a:srgbClr val="FF6600"/>
              </a:solidFill>
              <a:latin typeface="Calibri" pitchFamily="34" charset="0"/>
            </a:endParaRPr>
          </a:p>
        </p:txBody>
      </p:sp>
      <p:pic>
        <p:nvPicPr>
          <p:cNvPr id="12290" name="Picture 2" descr="Image result for zoot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577" y="1952080"/>
            <a:ext cx="2096045" cy="209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338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2057400"/>
            <a:ext cx="8001000" cy="2286000"/>
          </a:xfrm>
        </p:spPr>
        <p:txBody>
          <a:bodyPr/>
          <a:lstStyle/>
          <a:p>
            <a:pPr algn="ctr" eaLnBrk="1" hangingPunct="1"/>
            <a:r>
              <a:rPr lang="en-US" altLang="en-US" sz="4800" dirty="0" smtClean="0">
                <a:solidFill>
                  <a:srgbClr val="FF6600"/>
                </a:solidFill>
              </a:rPr>
              <a:t>Caveats</a:t>
            </a:r>
          </a:p>
        </p:txBody>
      </p:sp>
    </p:spTree>
    <p:extLst>
      <p:ext uri="{BB962C8B-B14F-4D97-AF65-F5344CB8AC3E}">
        <p14:creationId xmlns:p14="http://schemas.microsoft.com/office/powerpoint/2010/main" val="2834935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1. You </a:t>
            </a:r>
            <a:r>
              <a:rPr lang="en-US" sz="3600" dirty="0" smtClean="0"/>
              <a:t>are not </a:t>
            </a:r>
            <a:r>
              <a:rPr lang="en-US" sz="3600" dirty="0" smtClean="0"/>
              <a:t>Your Generation</a:t>
            </a:r>
            <a:endParaRPr lang="en-US" sz="3600" dirty="0"/>
          </a:p>
        </p:txBody>
      </p:sp>
      <p:sp>
        <p:nvSpPr>
          <p:cNvPr id="3" name="Content Placeholder 2"/>
          <p:cNvSpPr>
            <a:spLocks noGrp="1"/>
          </p:cNvSpPr>
          <p:nvPr>
            <p:ph idx="1"/>
          </p:nvPr>
        </p:nvSpPr>
        <p:spPr/>
        <p:txBody>
          <a:bodyPr/>
          <a:lstStyle/>
          <a:p>
            <a:r>
              <a:rPr lang="en-US" dirty="0" smtClean="0">
                <a:solidFill>
                  <a:srgbClr val="FF6600"/>
                </a:solidFill>
              </a:rPr>
              <a:t>Generational features </a:t>
            </a:r>
            <a:r>
              <a:rPr lang="en-US" dirty="0" smtClean="0"/>
              <a:t>are averaged properties of cohorts</a:t>
            </a:r>
          </a:p>
          <a:p>
            <a:r>
              <a:rPr lang="en-US" dirty="0" smtClean="0">
                <a:solidFill>
                  <a:srgbClr val="FF6600"/>
                </a:solidFill>
              </a:rPr>
              <a:t>Individuals </a:t>
            </a:r>
            <a:r>
              <a:rPr lang="en-US" dirty="0" smtClean="0"/>
              <a:t>within a generation may vary widely from the norm</a:t>
            </a:r>
          </a:p>
        </p:txBody>
      </p:sp>
      <p:pic>
        <p:nvPicPr>
          <p:cNvPr id="105474" name="Picture 2" descr="Image result for you are not your gen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087876"/>
            <a:ext cx="3467100" cy="251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5085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10600" cy="5562600"/>
          </a:xfrm>
        </p:spPr>
        <p:txBody>
          <a:bodyPr/>
          <a:lstStyle/>
          <a:p>
            <a:pPr algn="ctr"/>
            <a:r>
              <a:rPr lang="en-US" dirty="0">
                <a:solidFill>
                  <a:srgbClr val="FF6600"/>
                </a:solidFill>
              </a:rPr>
              <a:t>Your personal </a:t>
            </a:r>
            <a:r>
              <a:rPr lang="en-US" dirty="0" smtClean="0">
                <a:solidFill>
                  <a:srgbClr val="FF6600"/>
                </a:solidFill>
              </a:rPr>
              <a:t>experience</a:t>
            </a:r>
            <a:r>
              <a:rPr lang="en-US" dirty="0" smtClean="0"/>
              <a:t>, kids, friends</a:t>
            </a:r>
            <a:r>
              <a:rPr lang="en-US" dirty="0"/>
              <a:t>, etc. are </a:t>
            </a:r>
            <a:r>
              <a:rPr lang="en-US" dirty="0" smtClean="0"/>
              <a:t>NOT </a:t>
            </a:r>
            <a:r>
              <a:rPr lang="en-US" dirty="0"/>
              <a:t>a good guide to </a:t>
            </a:r>
            <a:r>
              <a:rPr lang="en-US" dirty="0" smtClean="0"/>
              <a:t>your generation</a:t>
            </a:r>
            <a:endParaRPr lang="en-US" dirty="0"/>
          </a:p>
        </p:txBody>
      </p:sp>
    </p:spTree>
    <p:extLst>
      <p:ext uri="{BB962C8B-B14F-4D97-AF65-F5344CB8AC3E}">
        <p14:creationId xmlns:p14="http://schemas.microsoft.com/office/powerpoint/2010/main" val="499195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4953000"/>
          </a:xfrm>
        </p:spPr>
        <p:txBody>
          <a:bodyPr/>
          <a:lstStyle/>
          <a:p>
            <a:pPr algn="ctr"/>
            <a:r>
              <a:rPr lang="en-US" sz="6000" dirty="0" smtClean="0">
                <a:solidFill>
                  <a:srgbClr val="FF6600"/>
                </a:solidFill>
              </a:rPr>
              <a:t>It’s NOT About You!</a:t>
            </a:r>
            <a:endParaRPr lang="en-US" sz="6000" dirty="0">
              <a:solidFill>
                <a:srgbClr val="FF6600"/>
              </a:solidFill>
            </a:endParaRPr>
          </a:p>
        </p:txBody>
      </p:sp>
    </p:spTree>
    <p:extLst>
      <p:ext uri="{BB962C8B-B14F-4D97-AF65-F5344CB8AC3E}">
        <p14:creationId xmlns:p14="http://schemas.microsoft.com/office/powerpoint/2010/main" val="121060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No Generation is “Bad”</a:t>
            </a:r>
            <a:endParaRPr lang="en-US" dirty="0"/>
          </a:p>
        </p:txBody>
      </p:sp>
      <p:pic>
        <p:nvPicPr>
          <p:cNvPr id="4" name="Picture 5" descr="millennials"/>
          <p:cNvPicPr>
            <a:picLocks noChangeAspect="1" noChangeArrowheads="1"/>
          </p:cNvPicPr>
          <p:nvPr/>
        </p:nvPicPr>
        <p:blipFill rotWithShape="1">
          <a:blip r:embed="rId2">
            <a:extLst>
              <a:ext uri="{28A0092B-C50C-407E-A947-70E740481C1C}">
                <a14:useLocalDpi xmlns:a14="http://schemas.microsoft.com/office/drawing/2010/main" val="0"/>
              </a:ext>
            </a:extLst>
          </a:blip>
          <a:srcRect l="2750" t="17448" r="24571" b="3824"/>
          <a:stretch/>
        </p:blipFill>
        <p:spPr bwMode="auto">
          <a:xfrm>
            <a:off x="5486400" y="2971800"/>
            <a:ext cx="2209800" cy="18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2209800"/>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altLang="en-US" sz="2000" b="0" kern="0" dirty="0" smtClean="0">
                <a:latin typeface="Arial" pitchFamily="34" charset="0"/>
              </a:rPr>
              <a:t>Naïve</a:t>
            </a:r>
          </a:p>
          <a:p>
            <a:pPr>
              <a:lnSpc>
                <a:spcPct val="80000"/>
              </a:lnSpc>
            </a:pPr>
            <a:r>
              <a:rPr lang="en-US" altLang="en-US" sz="2000" b="0" kern="0" dirty="0" smtClean="0">
                <a:latin typeface="Arial" pitchFamily="34" charset="0"/>
              </a:rPr>
              <a:t>Think Mommy/Daddy will fix it</a:t>
            </a:r>
          </a:p>
          <a:p>
            <a:pPr>
              <a:lnSpc>
                <a:spcPct val="80000"/>
              </a:lnSpc>
            </a:pPr>
            <a:r>
              <a:rPr lang="en-US" altLang="en-US" sz="2000" b="0" kern="0" dirty="0" smtClean="0">
                <a:latin typeface="Arial" pitchFamily="34" charset="0"/>
              </a:rPr>
              <a:t>No respect for experience</a:t>
            </a:r>
          </a:p>
          <a:p>
            <a:pPr>
              <a:lnSpc>
                <a:spcPct val="80000"/>
              </a:lnSpc>
            </a:pPr>
            <a:r>
              <a:rPr lang="en-US" altLang="en-US" sz="2000" b="0" kern="0" dirty="0" smtClean="0">
                <a:latin typeface="Arial" pitchFamily="34" charset="0"/>
              </a:rPr>
              <a:t>Think they are evolutionally superior</a:t>
            </a:r>
          </a:p>
          <a:p>
            <a:pPr>
              <a:lnSpc>
                <a:spcPct val="80000"/>
              </a:lnSpc>
            </a:pPr>
            <a:r>
              <a:rPr lang="en-US" altLang="en-US" sz="2000" b="0" kern="0" dirty="0" smtClean="0">
                <a:latin typeface="Arial" pitchFamily="34" charset="0"/>
              </a:rPr>
              <a:t>Belief in personal superiority</a:t>
            </a:r>
          </a:p>
          <a:p>
            <a:pPr>
              <a:lnSpc>
                <a:spcPct val="80000"/>
              </a:lnSpc>
            </a:pPr>
            <a:r>
              <a:rPr lang="en-US" altLang="en-US" sz="2000" b="0" kern="0" dirty="0" smtClean="0">
                <a:latin typeface="Arial" pitchFamily="34" charset="0"/>
              </a:rPr>
              <a:t>Lack basic communication skills</a:t>
            </a:r>
          </a:p>
          <a:p>
            <a:pPr>
              <a:lnSpc>
                <a:spcPct val="80000"/>
              </a:lnSpc>
            </a:pPr>
            <a:r>
              <a:rPr lang="en-US" altLang="en-US" sz="2000" b="0" kern="0" dirty="0" smtClean="0">
                <a:latin typeface="Arial" pitchFamily="34" charset="0"/>
              </a:rPr>
              <a:t>Need constant stroking</a:t>
            </a:r>
          </a:p>
          <a:p>
            <a:pPr>
              <a:lnSpc>
                <a:spcPct val="80000"/>
              </a:lnSpc>
            </a:pPr>
            <a:r>
              <a:rPr lang="en-US" altLang="en-US" sz="2000" b="0" kern="0" dirty="0" smtClean="0">
                <a:latin typeface="Arial" pitchFamily="34" charset="0"/>
              </a:rPr>
              <a:t>Over-complaining</a:t>
            </a:r>
          </a:p>
          <a:p>
            <a:pPr>
              <a:lnSpc>
                <a:spcPct val="80000"/>
              </a:lnSpc>
            </a:pPr>
            <a:r>
              <a:rPr lang="en-US" altLang="en-US" sz="2000" b="0" kern="0" dirty="0" smtClean="0">
                <a:latin typeface="Arial" pitchFamily="34" charset="0"/>
              </a:rPr>
              <a:t>Overly-entitled</a:t>
            </a:r>
          </a:p>
          <a:p>
            <a:pPr>
              <a:lnSpc>
                <a:spcPct val="80000"/>
              </a:lnSpc>
            </a:pPr>
            <a:r>
              <a:rPr lang="en-US" altLang="en-US" sz="2000" b="0" kern="0" dirty="0" smtClean="0">
                <a:latin typeface="Arial" pitchFamily="34" charset="0"/>
              </a:rPr>
              <a:t>Over-sharing</a:t>
            </a:r>
          </a:p>
          <a:p>
            <a:pPr>
              <a:lnSpc>
                <a:spcPct val="80000"/>
              </a:lnSpc>
            </a:pPr>
            <a:r>
              <a:rPr lang="en-US" altLang="en-US" sz="2000" b="0" kern="0" dirty="0" smtClean="0">
                <a:latin typeface="Arial" pitchFamily="34" charset="0"/>
              </a:rPr>
              <a:t>Can’t read a book</a:t>
            </a:r>
          </a:p>
          <a:p>
            <a:pPr>
              <a:lnSpc>
                <a:spcPct val="80000"/>
              </a:lnSpc>
            </a:pPr>
            <a:r>
              <a:rPr lang="en-US" altLang="en-US" sz="2000" b="0" kern="0" dirty="0" smtClean="0">
                <a:latin typeface="Arial" pitchFamily="34" charset="0"/>
              </a:rPr>
              <a:t>Take any comments as criticism</a:t>
            </a:r>
          </a:p>
        </p:txBody>
      </p:sp>
      <p:sp>
        <p:nvSpPr>
          <p:cNvPr id="6" name="TextBox 5"/>
          <p:cNvSpPr txBox="1"/>
          <p:nvPr/>
        </p:nvSpPr>
        <p:spPr>
          <a:xfrm>
            <a:off x="457200" y="1517362"/>
            <a:ext cx="6559809" cy="584775"/>
          </a:xfrm>
          <a:prstGeom prst="rect">
            <a:avLst/>
          </a:prstGeom>
          <a:noFill/>
        </p:spPr>
        <p:txBody>
          <a:bodyPr wrap="none" rtlCol="0">
            <a:spAutoFit/>
          </a:bodyPr>
          <a:lstStyle/>
          <a:p>
            <a:pPr>
              <a:buNone/>
            </a:pPr>
            <a:r>
              <a:rPr lang="en-US" dirty="0" smtClean="0">
                <a:solidFill>
                  <a:srgbClr val="FF6600"/>
                </a:solidFill>
              </a:rPr>
              <a:t>Negative </a:t>
            </a:r>
            <a:r>
              <a:rPr lang="en-US" dirty="0" smtClean="0"/>
              <a:t>Millennial comments….</a:t>
            </a:r>
            <a:endParaRPr lang="en-US" dirty="0"/>
          </a:p>
        </p:txBody>
      </p:sp>
      <p:sp>
        <p:nvSpPr>
          <p:cNvPr id="7" name="TextBox 6"/>
          <p:cNvSpPr txBox="1"/>
          <p:nvPr/>
        </p:nvSpPr>
        <p:spPr>
          <a:xfrm>
            <a:off x="5257800" y="4795897"/>
            <a:ext cx="2667000" cy="707886"/>
          </a:xfrm>
          <a:prstGeom prst="rect">
            <a:avLst/>
          </a:prstGeom>
          <a:noFill/>
        </p:spPr>
        <p:txBody>
          <a:bodyPr wrap="square" rtlCol="0">
            <a:spAutoFit/>
          </a:bodyPr>
          <a:lstStyle/>
          <a:p>
            <a:pPr algn="ctr">
              <a:buNone/>
            </a:pPr>
            <a:r>
              <a:rPr lang="en-US" sz="2000" dirty="0" smtClean="0">
                <a:solidFill>
                  <a:srgbClr val="FF6600"/>
                </a:solidFill>
              </a:rPr>
              <a:t>Arrogant Millennial Snowflake!</a:t>
            </a:r>
            <a:endParaRPr lang="en-US" sz="2000" dirty="0">
              <a:solidFill>
                <a:srgbClr val="FF6600"/>
              </a:solidFill>
            </a:endParaRPr>
          </a:p>
        </p:txBody>
      </p:sp>
      <p:pic>
        <p:nvPicPr>
          <p:cNvPr id="35843" name="Picture 3" descr="C:\Users\Pete Markiewicz\Documents\columbia college\2018\millennials talk\no-symbol-39767_640-transpa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089" y="1295400"/>
            <a:ext cx="5410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5561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But There is Truth in Stereotype</a:t>
            </a:r>
            <a:endParaRPr lang="en-US" sz="3600" dirty="0"/>
          </a:p>
        </p:txBody>
      </p:sp>
      <p:sp>
        <p:nvSpPr>
          <p:cNvPr id="3" name="Content Placeholder 2"/>
          <p:cNvSpPr>
            <a:spLocks noGrp="1"/>
          </p:cNvSpPr>
          <p:nvPr>
            <p:ph idx="1"/>
          </p:nvPr>
        </p:nvSpPr>
        <p:spPr/>
        <p:txBody>
          <a:bodyPr/>
          <a:lstStyle/>
          <a:p>
            <a:r>
              <a:rPr lang="en-US" dirty="0" smtClean="0">
                <a:solidFill>
                  <a:srgbClr val="FF6600"/>
                </a:solidFill>
              </a:rPr>
              <a:t>Millennials</a:t>
            </a:r>
            <a:r>
              <a:rPr lang="en-US" dirty="0" smtClean="0"/>
              <a:t> have very high self-esteem</a:t>
            </a:r>
          </a:p>
          <a:p>
            <a:r>
              <a:rPr lang="en-US" dirty="0" smtClean="0">
                <a:solidFill>
                  <a:srgbClr val="FF6600"/>
                </a:solidFill>
              </a:rPr>
              <a:t>Millennials</a:t>
            </a:r>
            <a:r>
              <a:rPr lang="en-US" dirty="0" smtClean="0"/>
              <a:t> have difficulty with “long form” media (i.e. a book)</a:t>
            </a:r>
          </a:p>
          <a:p>
            <a:r>
              <a:rPr lang="en-US" dirty="0" smtClean="0">
                <a:solidFill>
                  <a:srgbClr val="FF6600"/>
                </a:solidFill>
              </a:rPr>
              <a:t>Millennials</a:t>
            </a:r>
            <a:r>
              <a:rPr lang="en-US" dirty="0" smtClean="0"/>
              <a:t> take comments as criticism</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334000"/>
            <a:ext cx="17907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7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5562600"/>
          </a:xfrm>
        </p:spPr>
        <p:txBody>
          <a:bodyPr/>
          <a:lstStyle/>
          <a:p>
            <a:pPr algn="ctr"/>
            <a:r>
              <a:rPr lang="en-US" dirty="0" smtClean="0">
                <a:solidFill>
                  <a:srgbClr val="FF6600"/>
                </a:solidFill>
              </a:rPr>
              <a:t>The Same Generational Traits</a:t>
            </a:r>
            <a:r>
              <a:rPr lang="en-US" dirty="0" smtClean="0"/>
              <a:t> can be seen as positives – or negatives</a:t>
            </a:r>
            <a:endParaRPr lang="en-US" dirty="0"/>
          </a:p>
        </p:txBody>
      </p:sp>
    </p:spTree>
    <p:extLst>
      <p:ext uri="{BB962C8B-B14F-4D97-AF65-F5344CB8AC3E}">
        <p14:creationId xmlns:p14="http://schemas.microsoft.com/office/powerpoint/2010/main" val="1770043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Channeling Your Past</a:t>
            </a:r>
            <a:endParaRPr lang="en-US" dirty="0"/>
          </a:p>
        </p:txBody>
      </p:sp>
      <p:sp>
        <p:nvSpPr>
          <p:cNvPr id="3" name="Content Placeholder 2"/>
          <p:cNvSpPr>
            <a:spLocks noGrp="1"/>
          </p:cNvSpPr>
          <p:nvPr>
            <p:ph idx="1"/>
          </p:nvPr>
        </p:nvSpPr>
        <p:spPr>
          <a:xfrm>
            <a:off x="304800" y="1371600"/>
            <a:ext cx="8610600" cy="3581400"/>
          </a:xfrm>
        </p:spPr>
        <p:txBody>
          <a:bodyPr/>
          <a:lstStyle/>
          <a:p>
            <a:r>
              <a:rPr lang="en-US" sz="2800" dirty="0" smtClean="0">
                <a:solidFill>
                  <a:srgbClr val="FF6600"/>
                </a:solidFill>
              </a:rPr>
              <a:t>Creatives</a:t>
            </a:r>
            <a:r>
              <a:rPr lang="en-US" sz="2800" dirty="0" smtClean="0"/>
              <a:t> tend to have fewer children &amp; less contact with children</a:t>
            </a:r>
          </a:p>
          <a:p>
            <a:r>
              <a:rPr lang="en-US" sz="2800" dirty="0" smtClean="0">
                <a:solidFill>
                  <a:srgbClr val="FF6600"/>
                </a:solidFill>
              </a:rPr>
              <a:t>Most miss the rise </a:t>
            </a:r>
            <a:r>
              <a:rPr lang="en-US" sz="2800" dirty="0" smtClean="0"/>
              <a:t>of a new generation, assuming youth experience = “</a:t>
            </a:r>
            <a:r>
              <a:rPr lang="en-US" sz="2800" dirty="0" smtClean="0">
                <a:solidFill>
                  <a:srgbClr val="FFFF00"/>
                </a:solidFill>
              </a:rPr>
              <a:t>me squared</a:t>
            </a:r>
            <a:r>
              <a:rPr lang="en-US" sz="2800" dirty="0" smtClean="0"/>
              <a:t>”</a:t>
            </a:r>
          </a:p>
          <a:p>
            <a:r>
              <a:rPr lang="en-US" sz="2800" dirty="0" smtClean="0">
                <a:solidFill>
                  <a:srgbClr val="FF6600"/>
                </a:solidFill>
              </a:rPr>
              <a:t>A few</a:t>
            </a:r>
            <a:r>
              <a:rPr lang="en-US" sz="2800" dirty="0" smtClean="0"/>
              <a:t> figure it out (e.g. John Hughes and Paul Brickman with GenX)</a:t>
            </a:r>
          </a:p>
          <a:p>
            <a:r>
              <a:rPr lang="en-US" sz="2800" dirty="0" smtClean="0">
                <a:solidFill>
                  <a:srgbClr val="FF6600"/>
                </a:solidFill>
              </a:rPr>
              <a:t>Most</a:t>
            </a:r>
            <a:r>
              <a:rPr lang="en-US" sz="2800" dirty="0" smtClean="0"/>
              <a:t> do not…</a:t>
            </a:r>
            <a:endParaRPr lang="en-US" sz="2800" dirty="0"/>
          </a:p>
        </p:txBody>
      </p:sp>
      <p:pic>
        <p:nvPicPr>
          <p:cNvPr id="14338" name="Picture 2" descr="Image result for the breakfast club"/>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30" r="4803" b="2283"/>
          <a:stretch/>
        </p:blipFill>
        <p:spPr bwMode="auto">
          <a:xfrm>
            <a:off x="6036883" y="4682534"/>
            <a:ext cx="1257224" cy="179446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ferris bueller day o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399" y="4682532"/>
            <a:ext cx="1143001" cy="179680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risky busin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2362" y="4682533"/>
            <a:ext cx="1196982" cy="179446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result for john hugh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336077"/>
            <a:ext cx="990600" cy="1157201"/>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Risky Business' Outdoor Screening in Hollywood"/>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2217648" y="5336077"/>
            <a:ext cx="824001" cy="11409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6504801"/>
            <a:ext cx="2683748" cy="276999"/>
          </a:xfrm>
          <a:prstGeom prst="rect">
            <a:avLst/>
          </a:prstGeom>
          <a:noFill/>
        </p:spPr>
        <p:txBody>
          <a:bodyPr wrap="none" rtlCol="0">
            <a:spAutoFit/>
          </a:bodyPr>
          <a:lstStyle/>
          <a:p>
            <a:pPr algn="ctr">
              <a:buNone/>
            </a:pPr>
            <a:r>
              <a:rPr lang="en-US" sz="1200" dirty="0" smtClean="0"/>
              <a:t>These guys figured out Xers First!</a:t>
            </a:r>
            <a:endParaRPr lang="en-US" sz="1200" dirty="0"/>
          </a:p>
        </p:txBody>
      </p:sp>
    </p:spTree>
    <p:extLst>
      <p:ext uri="{BB962C8B-B14F-4D97-AF65-F5344CB8AC3E}">
        <p14:creationId xmlns:p14="http://schemas.microsoft.com/office/powerpoint/2010/main" val="8386433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Overheard in 2002</a:t>
            </a:r>
            <a:endParaRPr lang="en-US" dirty="0"/>
          </a:p>
        </p:txBody>
      </p:sp>
      <p:sp>
        <p:nvSpPr>
          <p:cNvPr id="3" name="Content Placeholder 2"/>
          <p:cNvSpPr>
            <a:spLocks noGrp="1"/>
          </p:cNvSpPr>
          <p:nvPr>
            <p:ph idx="1"/>
          </p:nvPr>
        </p:nvSpPr>
        <p:spPr>
          <a:xfrm>
            <a:off x="304800" y="1828800"/>
            <a:ext cx="8610600" cy="4648200"/>
          </a:xfrm>
        </p:spPr>
        <p:txBody>
          <a:bodyPr/>
          <a:lstStyle/>
          <a:p>
            <a:r>
              <a:rPr lang="en-US" sz="2800" dirty="0" smtClean="0">
                <a:solidFill>
                  <a:srgbClr val="FF6600"/>
                </a:solidFill>
              </a:rPr>
              <a:t>Bill Strauss </a:t>
            </a:r>
            <a:r>
              <a:rPr lang="en-US" sz="2800" dirty="0" smtClean="0"/>
              <a:t>presents “Millennials and Pop Culture” in Los Angeles seminars, and suggests a bright, busy musical (</a:t>
            </a:r>
            <a:r>
              <a:rPr lang="en-US" sz="2800" dirty="0"/>
              <a:t>Busby Berkley</a:t>
            </a:r>
            <a:r>
              <a:rPr lang="en-US" sz="2800" dirty="0" smtClean="0"/>
              <a:t>) created by a team of optimistic Millennials is the next big thing…</a:t>
            </a:r>
          </a:p>
          <a:p>
            <a:pPr lvl="1"/>
            <a:r>
              <a:rPr lang="en-US" sz="2400" dirty="0" smtClean="0">
                <a:solidFill>
                  <a:srgbClr val="FF6600"/>
                </a:solidFill>
              </a:rPr>
              <a:t>MTV </a:t>
            </a:r>
            <a:r>
              <a:rPr lang="en-US" sz="2400" dirty="0" smtClean="0"/>
              <a:t>– Outrageous! We know the kids!</a:t>
            </a:r>
          </a:p>
          <a:p>
            <a:pPr lvl="1"/>
            <a:r>
              <a:rPr lang="en-US" sz="2400" dirty="0" smtClean="0">
                <a:solidFill>
                  <a:srgbClr val="FF6600"/>
                </a:solidFill>
              </a:rPr>
              <a:t>MTV</a:t>
            </a:r>
            <a:r>
              <a:rPr lang="en-US" sz="2400" dirty="0" smtClean="0"/>
              <a:t> – Disgusting, and sooooo sexist!</a:t>
            </a:r>
          </a:p>
          <a:p>
            <a:pPr lvl="1"/>
            <a:r>
              <a:rPr lang="en-US" sz="2400" dirty="0" smtClean="0">
                <a:solidFill>
                  <a:srgbClr val="FF6600"/>
                </a:solidFill>
              </a:rPr>
              <a:t>Paramount</a:t>
            </a:r>
            <a:r>
              <a:rPr lang="en-US" sz="2400" dirty="0" smtClean="0"/>
              <a:t> – That matches our research, but…</a:t>
            </a:r>
          </a:p>
          <a:p>
            <a:pPr lvl="1"/>
            <a:r>
              <a:rPr lang="en-US" sz="2400" dirty="0" smtClean="0">
                <a:solidFill>
                  <a:srgbClr val="FF6600"/>
                </a:solidFill>
              </a:rPr>
              <a:t>Disney</a:t>
            </a:r>
            <a:r>
              <a:rPr lang="en-US" sz="2400" dirty="0" smtClean="0"/>
              <a:t> – We’re jiggy with that!</a:t>
            </a:r>
            <a:endParaRPr lang="en-US" sz="2400" dirty="0"/>
          </a:p>
        </p:txBody>
      </p:sp>
      <p:pic>
        <p:nvPicPr>
          <p:cNvPr id="26626" name="Picture 2" descr="Image result for busby berkeley musica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86" t="17143" r="3135" b="12492"/>
          <a:stretch/>
        </p:blipFill>
        <p:spPr bwMode="auto">
          <a:xfrm>
            <a:off x="6629400" y="177130"/>
            <a:ext cx="2286000" cy="134687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6628" name="Picture 4" descr="Image result for high school musi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257800"/>
            <a:ext cx="2362200" cy="13716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47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2057400"/>
            <a:ext cx="8001000" cy="2286000"/>
          </a:xfrm>
        </p:spPr>
        <p:txBody>
          <a:bodyPr/>
          <a:lstStyle/>
          <a:p>
            <a:pPr algn="ctr" eaLnBrk="1" hangingPunct="1"/>
            <a:r>
              <a:rPr lang="en-US" altLang="en-US" sz="4800" dirty="0" smtClean="0">
                <a:solidFill>
                  <a:srgbClr val="FF6600"/>
                </a:solidFill>
              </a:rPr>
              <a:t>What are Generations?</a:t>
            </a:r>
          </a:p>
        </p:txBody>
      </p:sp>
      <p:pic>
        <p:nvPicPr>
          <p:cNvPr id="5"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609600" y="4137937"/>
            <a:ext cx="1286001" cy="88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1200px-March_for_Our_Lives_Washington_DC_2018_-_Signs_and_Marchers_68.jpg"/>
          <p:cNvPicPr>
            <a:picLocks noChangeAspect="1" noChangeArrowheads="1"/>
          </p:cNvPicPr>
          <p:nvPr/>
        </p:nvPicPr>
        <p:blipFill rotWithShape="1">
          <a:blip r:embed="rId4">
            <a:extLst>
              <a:ext uri="{28A0092B-C50C-407E-A947-70E740481C1C}">
                <a14:useLocalDpi xmlns:a14="http://schemas.microsoft.com/office/drawing/2010/main" val="0"/>
              </a:ext>
            </a:extLst>
          </a:blip>
          <a:srcRect l="23451" t="18143" r="19458" b="21046"/>
          <a:stretch/>
        </p:blipFill>
        <p:spPr bwMode="auto">
          <a:xfrm>
            <a:off x="7068860" y="4152071"/>
            <a:ext cx="1285902"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2256058" y="4152071"/>
            <a:ext cx="1187862" cy="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r="2400"/>
          <a:stretch/>
        </p:blipFill>
        <p:spPr bwMode="auto">
          <a:xfrm>
            <a:off x="3750083" y="4152071"/>
            <a:ext cx="1292107" cy="88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Image result for millennial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0201" y="4152071"/>
            <a:ext cx="1328414" cy="95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26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5562600"/>
          </a:xfrm>
        </p:spPr>
        <p:txBody>
          <a:bodyPr/>
          <a:lstStyle/>
          <a:p>
            <a:pPr algn="ctr"/>
            <a:r>
              <a:rPr lang="en-US" dirty="0" smtClean="0">
                <a:solidFill>
                  <a:srgbClr val="FF6600"/>
                </a:solidFill>
              </a:rPr>
              <a:t>Millennials and Plurals are NOT here to finish your generation’s agenda!</a:t>
            </a:r>
            <a:endParaRPr lang="en-US" dirty="0"/>
          </a:p>
        </p:txBody>
      </p:sp>
    </p:spTree>
    <p:extLst>
      <p:ext uri="{BB962C8B-B14F-4D97-AF65-F5344CB8AC3E}">
        <p14:creationId xmlns:p14="http://schemas.microsoft.com/office/powerpoint/2010/main" val="2977504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7"/>
          <p:cNvGraphicFramePr>
            <a:graphicFrameLocks noGrp="1" noChangeAspect="1"/>
          </p:cNvGraphicFramePr>
          <p:nvPr>
            <p:ph sz="half" idx="4294967295"/>
          </p:nvPr>
        </p:nvGraphicFramePr>
        <p:xfrm>
          <a:off x="228600" y="914400"/>
          <a:ext cx="8458200" cy="5565775"/>
        </p:xfrm>
        <a:graphic>
          <a:graphicData uri="http://schemas.openxmlformats.org/presentationml/2006/ole">
            <mc:AlternateContent xmlns:mc="http://schemas.openxmlformats.org/markup-compatibility/2006">
              <mc:Choice xmlns:v="urn:schemas-microsoft-com:vml" Requires="v">
                <p:oleObj spid="_x0000_s39964" name="Chart" r:id="rId4" imgW="6877065" imgH="4343400" progId="MSGraph.Chart.8">
                  <p:embed followColorScheme="full"/>
                </p:oleObj>
              </mc:Choice>
              <mc:Fallback>
                <p:oleObj name="Chart" r:id="rId4" imgW="6877065" imgH="4343400" progId="MSGraph.Chart.8">
                  <p:embed followColorScheme="full"/>
                  <p:pic>
                    <p:nvPicPr>
                      <p:cNvPr id="0" name=""/>
                      <p:cNvPicPr>
                        <a:picLocks noChangeAspect="1" noChangeArrowheads="1"/>
                      </p:cNvPicPr>
                      <p:nvPr/>
                    </p:nvPicPr>
                    <p:blipFill>
                      <a:blip r:embed="rId5"/>
                      <a:srcRect/>
                      <a:stretch>
                        <a:fillRect/>
                      </a:stretch>
                    </p:blipFill>
                    <p:spPr bwMode="auto">
                      <a:xfrm>
                        <a:off x="228600" y="914400"/>
                        <a:ext cx="8458200" cy="556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5" name="Rectangle 2"/>
          <p:cNvSpPr>
            <a:spLocks noGrp="1" noChangeArrowheads="1"/>
          </p:cNvSpPr>
          <p:nvPr>
            <p:ph type="title" idx="4294967295"/>
          </p:nvPr>
        </p:nvSpPr>
        <p:spPr/>
        <p:txBody>
          <a:bodyPr/>
          <a:lstStyle/>
          <a:p>
            <a:pPr eaLnBrk="1" hangingPunct="1"/>
            <a:r>
              <a:rPr lang="en-US" altLang="en-US" sz="3600" dirty="0" smtClean="0"/>
              <a:t>4. Correlation </a:t>
            </a:r>
            <a:r>
              <a:rPr lang="en-US" altLang="en-US" sz="3600" dirty="0" smtClean="0"/>
              <a:t>is not </a:t>
            </a:r>
            <a:r>
              <a:rPr lang="en-US" altLang="en-US" sz="3600" dirty="0" smtClean="0"/>
              <a:t>Causation</a:t>
            </a:r>
          </a:p>
        </p:txBody>
      </p:sp>
      <p:sp>
        <p:nvSpPr>
          <p:cNvPr id="44036" name="Text Box 9"/>
          <p:cNvSpPr txBox="1">
            <a:spLocks noChangeArrowheads="1"/>
          </p:cNvSpPr>
          <p:nvPr/>
        </p:nvSpPr>
        <p:spPr bwMode="auto">
          <a:xfrm>
            <a:off x="1295400" y="5029200"/>
            <a:ext cx="3124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600" baseline="-25000" dirty="0">
                <a:solidFill>
                  <a:srgbClr val="CCFFCC"/>
                </a:solidFill>
                <a:ea typeface="ＭＳ Ｐゴシック" pitchFamily="34" charset="-128"/>
              </a:rPr>
              <a:t>Serious violent crimes are murders, rapes </a:t>
            </a:r>
          </a:p>
          <a:p>
            <a:pPr>
              <a:spcBef>
                <a:spcPct val="0"/>
              </a:spcBef>
              <a:buFontTx/>
              <a:buNone/>
            </a:pPr>
            <a:r>
              <a:rPr lang="en-US" altLang="en-US" sz="1600" baseline="-25000" dirty="0">
                <a:solidFill>
                  <a:srgbClr val="CCFFCC"/>
                </a:solidFill>
                <a:ea typeface="ＭＳ Ｐゴシック" pitchFamily="34" charset="-128"/>
              </a:rPr>
              <a:t>robberies, and aggravated results</a:t>
            </a:r>
          </a:p>
        </p:txBody>
      </p:sp>
      <p:sp>
        <p:nvSpPr>
          <p:cNvPr id="44037" name="Rectangle 10"/>
          <p:cNvSpPr>
            <a:spLocks noChangeArrowheads="1"/>
          </p:cNvSpPr>
          <p:nvPr/>
        </p:nvSpPr>
        <p:spPr bwMode="auto">
          <a:xfrm>
            <a:off x="4491038" y="6400800"/>
            <a:ext cx="4652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200" b="0" dirty="0" smtClean="0">
                <a:ea typeface="ＭＳ Ｐゴシック" pitchFamily="34" charset="-128"/>
              </a:rPr>
              <a:t>US</a:t>
            </a:r>
            <a:r>
              <a:rPr lang="en-US" altLang="en-US" sz="1200" b="0" dirty="0">
                <a:ea typeface="ＭＳ Ｐゴシック" pitchFamily="34" charset="-128"/>
              </a:rPr>
              <a:t>. Department of Justice ·Bureau of Justice Statistics,</a:t>
            </a:r>
            <a:br>
              <a:rPr lang="en-US" altLang="en-US" sz="1200" b="0" dirty="0">
                <a:ea typeface="ＭＳ Ｐゴシック" pitchFamily="34" charset="-128"/>
              </a:rPr>
            </a:br>
            <a:r>
              <a:rPr lang="en-US" altLang="en-US" sz="1200" b="0" dirty="0">
                <a:ea typeface="ＭＳ Ｐゴシック" pitchFamily="34" charset="-128"/>
              </a:rPr>
              <a:t>US DOJ Office of Juvenile Justice and Delinquency Prevention </a:t>
            </a:r>
          </a:p>
        </p:txBody>
      </p:sp>
      <p:sp>
        <p:nvSpPr>
          <p:cNvPr id="44038" name="Text Box 13"/>
          <p:cNvSpPr txBox="1">
            <a:spLocks noChangeArrowheads="1"/>
          </p:cNvSpPr>
          <p:nvPr/>
        </p:nvSpPr>
        <p:spPr bwMode="auto">
          <a:xfrm>
            <a:off x="6392951" y="3228182"/>
            <a:ext cx="861711"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800" baseline="-25000" dirty="0">
                <a:solidFill>
                  <a:srgbClr val="FF6600"/>
                </a:solidFill>
                <a:ea typeface="ＭＳ Ｐゴシック" pitchFamily="34" charset="-128"/>
              </a:rPr>
              <a:t>GTA 1</a:t>
            </a:r>
          </a:p>
        </p:txBody>
      </p:sp>
      <p:sp>
        <p:nvSpPr>
          <p:cNvPr id="44039" name="Text Box 15"/>
          <p:cNvSpPr txBox="1">
            <a:spLocks noChangeArrowheads="1"/>
          </p:cNvSpPr>
          <p:nvPr/>
        </p:nvSpPr>
        <p:spPr bwMode="auto">
          <a:xfrm>
            <a:off x="7215188" y="3916363"/>
            <a:ext cx="861711"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800" baseline="-25000" dirty="0">
                <a:solidFill>
                  <a:srgbClr val="FF6600"/>
                </a:solidFill>
                <a:ea typeface="ＭＳ Ｐゴシック" pitchFamily="34" charset="-128"/>
              </a:rPr>
              <a:t>GTA 3</a:t>
            </a:r>
          </a:p>
        </p:txBody>
      </p:sp>
      <p:sp>
        <p:nvSpPr>
          <p:cNvPr id="44040" name="Text Box 17"/>
          <p:cNvSpPr txBox="1">
            <a:spLocks noChangeArrowheads="1"/>
          </p:cNvSpPr>
          <p:nvPr/>
        </p:nvSpPr>
        <p:spPr bwMode="auto">
          <a:xfrm>
            <a:off x="2686050" y="1371600"/>
            <a:ext cx="3878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dirty="0">
                <a:ea typeface="ＭＳ Ｐゴシック" pitchFamily="34" charset="-128"/>
              </a:rPr>
              <a:t>Serious Violent Crime, Age 12-17*</a:t>
            </a:r>
          </a:p>
        </p:txBody>
      </p:sp>
      <p:pic>
        <p:nvPicPr>
          <p:cNvPr id="39938" name="Picture 2" descr="Image result for grand theft auto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715" t="22137" r="21516" b="23052"/>
          <a:stretch/>
        </p:blipFill>
        <p:spPr bwMode="auto">
          <a:xfrm>
            <a:off x="5334000" y="2286000"/>
            <a:ext cx="1430650" cy="76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326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BTW, the USA IS Exceptional</a:t>
            </a:r>
            <a:endParaRPr lang="en-US" dirty="0"/>
          </a:p>
        </p:txBody>
      </p:sp>
      <p:pic>
        <p:nvPicPr>
          <p:cNvPr id="56322" name="Picture 2" descr="C:\Users\Pete Markiewicz\Documents\columbia college\2018\millennials talk\us-vs-sweeden-violent-cri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7315200" cy="499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229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304800" y="457200"/>
            <a:ext cx="8458200" cy="914400"/>
          </a:xfrm>
        </p:spPr>
        <p:txBody>
          <a:bodyPr/>
          <a:lstStyle/>
          <a:p>
            <a:r>
              <a:rPr lang="en-US" altLang="en-US" dirty="0" smtClean="0">
                <a:latin typeface="Arial Black" pitchFamily="34" charset="0"/>
              </a:rPr>
              <a:t>5. You </a:t>
            </a:r>
            <a:r>
              <a:rPr lang="en-US" altLang="en-US" sz="3200" dirty="0" smtClean="0">
                <a:latin typeface="Arial Black" pitchFamily="34" charset="0"/>
              </a:rPr>
              <a:t>Can’t</a:t>
            </a:r>
            <a:r>
              <a:rPr lang="en-US" altLang="en-US" dirty="0" smtClean="0">
                <a:latin typeface="Arial Black" pitchFamily="34" charset="0"/>
              </a:rPr>
              <a:t> “Change” Gens</a:t>
            </a:r>
          </a:p>
        </p:txBody>
      </p:sp>
      <p:sp>
        <p:nvSpPr>
          <p:cNvPr id="58371" name="Rectangle 3"/>
          <p:cNvSpPr>
            <a:spLocks noGrp="1" noChangeArrowheads="1"/>
          </p:cNvSpPr>
          <p:nvPr>
            <p:ph type="body" idx="4294967295"/>
          </p:nvPr>
        </p:nvSpPr>
        <p:spPr>
          <a:xfrm>
            <a:off x="304800" y="1600200"/>
            <a:ext cx="8610600" cy="3733800"/>
          </a:xfrm>
        </p:spPr>
        <p:txBody>
          <a:bodyPr/>
          <a:lstStyle/>
          <a:p>
            <a:r>
              <a:rPr lang="en-US" altLang="en-US" sz="2800" dirty="0" smtClean="0">
                <a:solidFill>
                  <a:srgbClr val="FF6600"/>
                </a:solidFill>
                <a:latin typeface="Arial" pitchFamily="34" charset="0"/>
              </a:rPr>
              <a:t>You can’t </a:t>
            </a:r>
            <a:r>
              <a:rPr lang="en-US" altLang="en-US" sz="2800" dirty="0" smtClean="0">
                <a:latin typeface="Arial" pitchFamily="34" charset="0"/>
              </a:rPr>
              <a:t>change cohort behavior, only a few individuals at best</a:t>
            </a:r>
          </a:p>
          <a:p>
            <a:r>
              <a:rPr lang="en-US" altLang="en-US" sz="2800" dirty="0" smtClean="0">
                <a:solidFill>
                  <a:srgbClr val="FF6600"/>
                </a:solidFill>
                <a:latin typeface="Arial" pitchFamily="34" charset="0"/>
              </a:rPr>
              <a:t>Your “example” </a:t>
            </a:r>
            <a:r>
              <a:rPr lang="en-US" altLang="en-US" sz="2800" dirty="0" smtClean="0">
                <a:latin typeface="Arial" pitchFamily="34" charset="0"/>
              </a:rPr>
              <a:t>polarizes, rather than converts</a:t>
            </a:r>
          </a:p>
          <a:p>
            <a:r>
              <a:rPr lang="en-US" altLang="en-US" sz="2800" dirty="0" smtClean="0">
                <a:solidFill>
                  <a:srgbClr val="FF6600"/>
                </a:solidFill>
                <a:latin typeface="Arial" pitchFamily="34" charset="0"/>
              </a:rPr>
              <a:t>You can exploit </a:t>
            </a:r>
            <a:r>
              <a:rPr lang="en-US" altLang="en-US" sz="2800" dirty="0" smtClean="0">
                <a:latin typeface="Arial" pitchFamily="34" charset="0"/>
              </a:rPr>
              <a:t>strengths and adjust for weaknesses for each generation</a:t>
            </a:r>
          </a:p>
        </p:txBody>
      </p:sp>
      <p:pic>
        <p:nvPicPr>
          <p:cNvPr id="583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5181600"/>
            <a:ext cx="2122566"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982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2057400"/>
            <a:ext cx="8001000" cy="2286000"/>
          </a:xfrm>
        </p:spPr>
        <p:txBody>
          <a:bodyPr/>
          <a:lstStyle/>
          <a:p>
            <a:pPr algn="ctr" eaLnBrk="1" hangingPunct="1"/>
            <a:r>
              <a:rPr lang="en-US" altLang="en-US" sz="4800" dirty="0" smtClean="0">
                <a:solidFill>
                  <a:srgbClr val="FF6600"/>
                </a:solidFill>
              </a:rPr>
              <a:t>Generational Trends</a:t>
            </a:r>
            <a:br>
              <a:rPr lang="en-US" altLang="en-US" sz="4800" dirty="0" smtClean="0">
                <a:solidFill>
                  <a:srgbClr val="FF6600"/>
                </a:solidFill>
              </a:rPr>
            </a:br>
            <a:r>
              <a:rPr lang="en-US" altLang="en-US" sz="4800" dirty="0" smtClean="0">
                <a:solidFill>
                  <a:srgbClr val="FF6600"/>
                </a:solidFill>
              </a:rPr>
              <a:t>Millennials</a:t>
            </a:r>
          </a:p>
        </p:txBody>
      </p:sp>
      <p:sp>
        <p:nvSpPr>
          <p:cNvPr id="2" name="Subtitle 1"/>
          <p:cNvSpPr>
            <a:spLocks noGrp="1"/>
          </p:cNvSpPr>
          <p:nvPr>
            <p:ph type="subTitle" idx="1"/>
          </p:nvPr>
        </p:nvSpPr>
        <p:spPr>
          <a:xfrm>
            <a:off x="1219200" y="4724400"/>
            <a:ext cx="6400800" cy="1066800"/>
          </a:xfrm>
        </p:spPr>
        <p:txBody>
          <a:bodyPr/>
          <a:lstStyle/>
          <a:p>
            <a:r>
              <a:rPr lang="en-US" dirty="0" smtClean="0">
                <a:solidFill>
                  <a:srgbClr val="FF6600"/>
                </a:solidFill>
              </a:rPr>
              <a:t>Ages in 2018: </a:t>
            </a:r>
            <a:r>
              <a:rPr lang="en-US" dirty="0" smtClean="0"/>
              <a:t>15-36</a:t>
            </a:r>
            <a:endParaRPr lang="en-US" dirty="0"/>
          </a:p>
        </p:txBody>
      </p:sp>
    </p:spTree>
    <p:extLst>
      <p:ext uri="{BB962C8B-B14F-4D97-AF65-F5344CB8AC3E}">
        <p14:creationId xmlns:p14="http://schemas.microsoft.com/office/powerpoint/2010/main" val="937672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dirty="0" smtClean="0"/>
              <a:t>Millennial Traits Summarized</a:t>
            </a:r>
          </a:p>
        </p:txBody>
      </p:sp>
      <p:sp>
        <p:nvSpPr>
          <p:cNvPr id="40963" name="Rectangle 3"/>
          <p:cNvSpPr>
            <a:spLocks noGrp="1" noChangeArrowheads="1"/>
          </p:cNvSpPr>
          <p:nvPr>
            <p:ph type="body" idx="1"/>
          </p:nvPr>
        </p:nvSpPr>
        <p:spPr/>
        <p:txBody>
          <a:bodyPr/>
          <a:lstStyle/>
          <a:p>
            <a:pPr eaLnBrk="1" hangingPunct="1"/>
            <a:r>
              <a:rPr lang="en-US" altLang="en-US" dirty="0" smtClean="0">
                <a:solidFill>
                  <a:srgbClr val="FF6600"/>
                </a:solidFill>
              </a:rPr>
              <a:t>According to S &amp; H, Millennials are…</a:t>
            </a:r>
          </a:p>
          <a:p>
            <a:pPr lvl="1" eaLnBrk="1" hangingPunct="1"/>
            <a:r>
              <a:rPr lang="en-US" altLang="en-US" dirty="0" smtClean="0">
                <a:solidFill>
                  <a:srgbClr val="CCFFCC"/>
                </a:solidFill>
              </a:rPr>
              <a:t>SPECIAL</a:t>
            </a:r>
            <a:r>
              <a:rPr lang="en-US" altLang="en-US" dirty="0" smtClean="0"/>
              <a:t> (wizards in training)</a:t>
            </a:r>
          </a:p>
          <a:p>
            <a:pPr lvl="1" eaLnBrk="1" hangingPunct="1"/>
            <a:r>
              <a:rPr lang="en-US" altLang="en-US" dirty="0" smtClean="0">
                <a:solidFill>
                  <a:srgbClr val="CCFFCC"/>
                </a:solidFill>
              </a:rPr>
              <a:t>SHELTERED</a:t>
            </a:r>
            <a:r>
              <a:rPr lang="en-US" altLang="en-US" dirty="0" smtClean="0"/>
              <a:t> (naïve about real world)</a:t>
            </a:r>
          </a:p>
          <a:p>
            <a:pPr lvl="1" eaLnBrk="1" hangingPunct="1"/>
            <a:r>
              <a:rPr lang="en-US" altLang="en-US" dirty="0" smtClean="0">
                <a:solidFill>
                  <a:srgbClr val="CCFFCC"/>
                </a:solidFill>
              </a:rPr>
              <a:t>CONFIDENT</a:t>
            </a:r>
            <a:r>
              <a:rPr lang="en-US" altLang="en-US" dirty="0" smtClean="0"/>
              <a:t> (I can do anything))</a:t>
            </a:r>
          </a:p>
          <a:p>
            <a:pPr lvl="1" eaLnBrk="1" hangingPunct="1"/>
            <a:r>
              <a:rPr lang="en-US" altLang="en-US" dirty="0" smtClean="0">
                <a:solidFill>
                  <a:srgbClr val="CCFFCC"/>
                </a:solidFill>
              </a:rPr>
              <a:t>CONVENTIONAL</a:t>
            </a:r>
            <a:r>
              <a:rPr lang="en-US" altLang="en-US" dirty="0" smtClean="0"/>
              <a:t> (rules, authority have value)</a:t>
            </a:r>
          </a:p>
          <a:p>
            <a:pPr lvl="1" eaLnBrk="1" hangingPunct="1"/>
            <a:r>
              <a:rPr lang="en-US" altLang="en-US" dirty="0" smtClean="0">
                <a:solidFill>
                  <a:srgbClr val="CCFFCC"/>
                </a:solidFill>
              </a:rPr>
              <a:t>TEAM-PLAYER</a:t>
            </a:r>
            <a:r>
              <a:rPr lang="en-US" altLang="en-US" dirty="0" smtClean="0"/>
              <a:t> (social group most important)</a:t>
            </a:r>
          </a:p>
          <a:p>
            <a:pPr lvl="1" eaLnBrk="1" hangingPunct="1"/>
            <a:r>
              <a:rPr lang="en-US" altLang="en-US" dirty="0" smtClean="0">
                <a:solidFill>
                  <a:srgbClr val="CCFFCC"/>
                </a:solidFill>
              </a:rPr>
              <a:t>PRESSURED</a:t>
            </a:r>
            <a:r>
              <a:rPr lang="en-US" altLang="en-US" dirty="0" smtClean="0"/>
              <a:t> (work, work, work…)</a:t>
            </a:r>
          </a:p>
          <a:p>
            <a:pPr lvl="1" eaLnBrk="1" hangingPunct="1"/>
            <a:r>
              <a:rPr lang="en-US" altLang="en-US" dirty="0" smtClean="0">
                <a:solidFill>
                  <a:srgbClr val="CCFFCC"/>
                </a:solidFill>
              </a:rPr>
              <a:t>ACHIEVING</a:t>
            </a:r>
            <a:r>
              <a:rPr lang="en-US" altLang="en-US" dirty="0" smtClean="0"/>
              <a:t> (value society’s rewards)</a:t>
            </a:r>
          </a:p>
        </p:txBody>
      </p:sp>
      <p:sp>
        <p:nvSpPr>
          <p:cNvPr id="5" name="Right Arrow 4"/>
          <p:cNvSpPr/>
          <p:nvPr/>
        </p:nvSpPr>
        <p:spPr bwMode="auto">
          <a:xfrm>
            <a:off x="4615729" y="6438106"/>
            <a:ext cx="762000" cy="271463"/>
          </a:xfrm>
          <a:prstGeom prst="rightArrow">
            <a:avLst/>
          </a:prstGeom>
          <a:solidFill>
            <a:srgbClr val="EDA359"/>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6" name="Rectangle 5"/>
          <p:cNvSpPr/>
          <p:nvPr/>
        </p:nvSpPr>
        <p:spPr>
          <a:xfrm>
            <a:off x="5415829" y="6285398"/>
            <a:ext cx="3484737" cy="535531"/>
          </a:xfrm>
          <a:prstGeom prst="rect">
            <a:avLst/>
          </a:prstGeom>
        </p:spPr>
        <p:txBody>
          <a:bodyPr wrap="none">
            <a:spAutoFit/>
          </a:bodyPr>
          <a:lstStyle/>
          <a:p>
            <a:pPr>
              <a:lnSpc>
                <a:spcPct val="120000"/>
              </a:lnSpc>
              <a:spcBef>
                <a:spcPct val="50000"/>
              </a:spcBef>
              <a:buFontTx/>
              <a:buNone/>
            </a:pPr>
            <a:r>
              <a:rPr lang="en-US" altLang="en-US" sz="2400" dirty="0" smtClean="0">
                <a:solidFill>
                  <a:schemeClr val="tx2">
                    <a:lumMod val="90000"/>
                  </a:schemeClr>
                </a:solidFill>
                <a:latin typeface="Calibri" pitchFamily="34" charset="0"/>
              </a:rPr>
              <a:t>Superhero, not Anti-hero!</a:t>
            </a:r>
            <a:endParaRPr lang="en-US" altLang="en-US" sz="2400" dirty="0">
              <a:solidFill>
                <a:schemeClr val="tx2">
                  <a:lumMod val="90000"/>
                </a:schemeClr>
              </a:solidFill>
              <a:latin typeface="Calibri" pitchFamily="34" charset="0"/>
            </a:endParaRPr>
          </a:p>
        </p:txBody>
      </p:sp>
    </p:spTree>
    <p:extLst>
      <p:ext uri="{BB962C8B-B14F-4D97-AF65-F5344CB8AC3E}">
        <p14:creationId xmlns:p14="http://schemas.microsoft.com/office/powerpoint/2010/main" val="19180866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3600" dirty="0" smtClean="0"/>
              <a:t>Helicopter Parents</a:t>
            </a:r>
          </a:p>
        </p:txBody>
      </p:sp>
      <p:sp>
        <p:nvSpPr>
          <p:cNvPr id="38915" name="Rectangle 3"/>
          <p:cNvSpPr>
            <a:spLocks noGrp="1" noChangeArrowheads="1"/>
          </p:cNvSpPr>
          <p:nvPr>
            <p:ph type="body" idx="1"/>
          </p:nvPr>
        </p:nvSpPr>
        <p:spPr>
          <a:xfrm>
            <a:off x="304800" y="1828800"/>
            <a:ext cx="8610600" cy="3429000"/>
          </a:xfrm>
        </p:spPr>
        <p:txBody>
          <a:bodyPr/>
          <a:lstStyle/>
          <a:p>
            <a:pPr eaLnBrk="1" hangingPunct="1">
              <a:buFontTx/>
              <a:buNone/>
            </a:pPr>
            <a:r>
              <a:rPr lang="en-US" altLang="en-US" sz="2000" i="1" dirty="0" smtClean="0">
                <a:solidFill>
                  <a:srgbClr val="CCFFCC"/>
                </a:solidFill>
                <a:latin typeface="Calibri" pitchFamily="34" charset="0"/>
              </a:rPr>
              <a:t>“…Jessica Wolf is being watched.</a:t>
            </a:r>
            <a:r>
              <a:rPr lang="en-US" altLang="en-US" sz="2000" i="1" dirty="0" smtClean="0">
                <a:latin typeface="Calibri" pitchFamily="34" charset="0"/>
              </a:rPr>
              <a:t>  Every homework assignment she turns in, every class she attends, every test the 15-year-old sophomore takes at Sabino High School, her mother, Tina, can simply log on to her home computer and check her daughter's academic progress….via the Tucson Unified School District's parental-access system, an online network that allows parents to track attendance and grades and e-mail teachers. </a:t>
            </a:r>
          </a:p>
          <a:p>
            <a:pPr eaLnBrk="1" hangingPunct="1">
              <a:buFontTx/>
              <a:buNone/>
            </a:pPr>
            <a:endParaRPr lang="en-US" altLang="en-US" sz="2000" i="1" dirty="0" smtClean="0">
              <a:latin typeface="Calibri" pitchFamily="34" charset="0"/>
            </a:endParaRPr>
          </a:p>
          <a:p>
            <a:pPr eaLnBrk="1" hangingPunct="1">
              <a:buFontTx/>
              <a:buNone/>
            </a:pPr>
            <a:r>
              <a:rPr lang="en-US" altLang="en-US" sz="2000" i="1" dirty="0" smtClean="0">
                <a:solidFill>
                  <a:srgbClr val="CCFFCC"/>
                </a:solidFill>
                <a:latin typeface="Calibri" pitchFamily="34" charset="0"/>
              </a:rPr>
              <a:t>At some other local schools</a:t>
            </a:r>
            <a:r>
              <a:rPr lang="en-US" altLang="en-US" sz="2000" i="1" dirty="0" smtClean="0">
                <a:latin typeface="Calibri" pitchFamily="34" charset="0"/>
              </a:rPr>
              <a:t>, parents can even check what their kids buy for lunch…”</a:t>
            </a:r>
          </a:p>
        </p:txBody>
      </p:sp>
      <p:sp>
        <p:nvSpPr>
          <p:cNvPr id="38916" name="Rectangle 4"/>
          <p:cNvSpPr>
            <a:spLocks noChangeArrowheads="1"/>
          </p:cNvSpPr>
          <p:nvPr/>
        </p:nvSpPr>
        <p:spPr bwMode="auto">
          <a:xfrm>
            <a:off x="2937621" y="6400800"/>
            <a:ext cx="62063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spcBef>
                <a:spcPct val="0"/>
              </a:spcBef>
              <a:buFontTx/>
              <a:buNone/>
            </a:pPr>
            <a:r>
              <a:rPr lang="en-US" altLang="en-US" sz="1400" b="0" dirty="0" smtClean="0"/>
              <a:t>Daniel </a:t>
            </a:r>
            <a:r>
              <a:rPr lang="en-US" altLang="en-US" sz="1400" b="0" dirty="0"/>
              <a:t>Scarpinato, Arizona Daily Star, </a:t>
            </a:r>
            <a:r>
              <a:rPr lang="en-US" altLang="en-US" sz="1400" b="0" dirty="0">
                <a:hlinkClick r:id="rId3"/>
              </a:rPr>
              <a:t>http://www.azstarnet.com</a:t>
            </a:r>
            <a:r>
              <a:rPr lang="en-US" altLang="en-US" sz="1400" b="0" dirty="0"/>
              <a:t>, 10.16.2005</a:t>
            </a:r>
          </a:p>
        </p:txBody>
      </p:sp>
      <p:pic>
        <p:nvPicPr>
          <p:cNvPr id="38917" name="Picture 6" descr="helicopter_par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52400"/>
            <a:ext cx="132289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7840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Millennial Sexual Activity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55806161"/>
              </p:ext>
            </p:extLst>
          </p:nvPr>
        </p:nvGraphicFramePr>
        <p:xfrm>
          <a:off x="304800" y="1600200"/>
          <a:ext cx="8610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86000" y="1231611"/>
            <a:ext cx="3903441" cy="461665"/>
          </a:xfrm>
          <a:prstGeom prst="rect">
            <a:avLst/>
          </a:prstGeom>
          <a:noFill/>
        </p:spPr>
        <p:txBody>
          <a:bodyPr wrap="none" rtlCol="0">
            <a:spAutoFit/>
          </a:bodyPr>
          <a:lstStyle/>
          <a:p>
            <a:pPr>
              <a:buNone/>
            </a:pPr>
            <a:r>
              <a:rPr lang="en-US" sz="2400" dirty="0" smtClean="0"/>
              <a:t>Any Sexual Activity 15-19</a:t>
            </a:r>
            <a:endParaRPr lang="en-US" sz="2400" dirty="0"/>
          </a:p>
        </p:txBody>
      </p:sp>
      <p:sp>
        <p:nvSpPr>
          <p:cNvPr id="6" name="Rectangle 5"/>
          <p:cNvSpPr/>
          <p:nvPr/>
        </p:nvSpPr>
        <p:spPr>
          <a:xfrm>
            <a:off x="4114800" y="6519446"/>
            <a:ext cx="5010150" cy="338554"/>
          </a:xfrm>
          <a:prstGeom prst="rect">
            <a:avLst/>
          </a:prstGeom>
        </p:spPr>
        <p:txBody>
          <a:bodyPr wrap="square">
            <a:spAutoFit/>
          </a:bodyPr>
          <a:lstStyle/>
          <a:p>
            <a:pPr algn="r">
              <a:buNone/>
            </a:pPr>
            <a:r>
              <a:rPr lang="en-US" sz="1600" dirty="0">
                <a:hlinkClick r:id="rId3"/>
              </a:rPr>
              <a:t>https://</a:t>
            </a:r>
            <a:r>
              <a:rPr lang="en-US" sz="1600" dirty="0" smtClean="0">
                <a:hlinkClick r:id="rId3"/>
              </a:rPr>
              <a:t>www.cdc.gov/nchs/data/nhsr/nhsr104.pdf</a:t>
            </a:r>
            <a:r>
              <a:rPr lang="en-US" sz="1600" dirty="0" smtClean="0"/>
              <a:t> </a:t>
            </a:r>
            <a:endParaRPr lang="en-US" sz="1600" dirty="0"/>
          </a:p>
        </p:txBody>
      </p:sp>
      <p:sp>
        <p:nvSpPr>
          <p:cNvPr id="3" name="TextBox 2"/>
          <p:cNvSpPr txBox="1"/>
          <p:nvPr/>
        </p:nvSpPr>
        <p:spPr>
          <a:xfrm>
            <a:off x="5120943" y="3505200"/>
            <a:ext cx="2136995" cy="338554"/>
          </a:xfrm>
          <a:prstGeom prst="rect">
            <a:avLst/>
          </a:prstGeom>
          <a:noFill/>
        </p:spPr>
        <p:txBody>
          <a:bodyPr wrap="none" rtlCol="0">
            <a:spAutoFit/>
          </a:bodyPr>
          <a:lstStyle/>
          <a:p>
            <a:pPr algn="ctr">
              <a:buNone/>
            </a:pPr>
            <a:r>
              <a:rPr lang="en-US" sz="1600" dirty="0" smtClean="0">
                <a:solidFill>
                  <a:srgbClr val="FFFF99"/>
                </a:solidFill>
              </a:rPr>
              <a:t>Wow, gender parity!</a:t>
            </a:r>
            <a:endParaRPr lang="en-US" sz="1600" dirty="0">
              <a:solidFill>
                <a:srgbClr val="FFFF99"/>
              </a:solidFill>
            </a:endParaRPr>
          </a:p>
        </p:txBody>
      </p:sp>
    </p:spTree>
    <p:extLst>
      <p:ext uri="{BB962C8B-B14F-4D97-AF65-F5344CB8AC3E}">
        <p14:creationId xmlns:p14="http://schemas.microsoft.com/office/powerpoint/2010/main" val="35941175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Teen Moms by Generation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64248147"/>
              </p:ext>
            </p:extLst>
          </p:nvPr>
        </p:nvGraphicFramePr>
        <p:xfrm>
          <a:off x="304800" y="1600200"/>
          <a:ext cx="8610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371600" y="6324600"/>
            <a:ext cx="7772399" cy="584775"/>
          </a:xfrm>
          <a:prstGeom prst="rect">
            <a:avLst/>
          </a:prstGeom>
        </p:spPr>
        <p:txBody>
          <a:bodyPr wrap="square">
            <a:spAutoFit/>
          </a:bodyPr>
          <a:lstStyle/>
          <a:p>
            <a:pPr algn="r">
              <a:buNone/>
            </a:pPr>
            <a:r>
              <a:rPr lang="en-US" sz="1600" dirty="0">
                <a:hlinkClick r:id="rId3"/>
              </a:rPr>
              <a:t>https://</a:t>
            </a:r>
            <a:r>
              <a:rPr lang="en-US" sz="1600" dirty="0" smtClean="0">
                <a:hlinkClick r:id="rId3"/>
              </a:rPr>
              <a:t>www.guttmacher.org/sites/default/files/report_downloads/us-adolescent-pregnancy-trends-2013_tables.pdf</a:t>
            </a:r>
            <a:r>
              <a:rPr lang="en-US" sz="1600" dirty="0" smtClean="0"/>
              <a:t> </a:t>
            </a:r>
            <a:endParaRPr lang="en-US" sz="1600" dirty="0"/>
          </a:p>
        </p:txBody>
      </p:sp>
      <p:sp>
        <p:nvSpPr>
          <p:cNvPr id="6" name="TextBox 5"/>
          <p:cNvSpPr txBox="1"/>
          <p:nvPr/>
        </p:nvSpPr>
        <p:spPr>
          <a:xfrm>
            <a:off x="3467598" y="1924050"/>
            <a:ext cx="684803" cy="369332"/>
          </a:xfrm>
          <a:prstGeom prst="rect">
            <a:avLst/>
          </a:prstGeom>
          <a:noFill/>
        </p:spPr>
        <p:txBody>
          <a:bodyPr wrap="none" rtlCol="0">
            <a:spAutoFit/>
          </a:bodyPr>
          <a:lstStyle/>
          <a:p>
            <a:pPr>
              <a:buNone/>
            </a:pPr>
            <a:r>
              <a:rPr lang="en-US" sz="1800" dirty="0" smtClean="0">
                <a:solidFill>
                  <a:srgbClr val="FF6600"/>
                </a:solidFill>
              </a:rPr>
              <a:t>Xers</a:t>
            </a:r>
            <a:endParaRPr lang="en-US" sz="1800" dirty="0">
              <a:solidFill>
                <a:srgbClr val="FF6600"/>
              </a:solidFill>
            </a:endParaRPr>
          </a:p>
        </p:txBody>
      </p:sp>
      <p:sp>
        <p:nvSpPr>
          <p:cNvPr id="7" name="TextBox 6"/>
          <p:cNvSpPr txBox="1"/>
          <p:nvPr/>
        </p:nvSpPr>
        <p:spPr>
          <a:xfrm>
            <a:off x="5181600" y="2960132"/>
            <a:ext cx="1364476"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1800" dirty="0" smtClean="0">
                <a:solidFill>
                  <a:srgbClr val="FF6600"/>
                </a:solidFill>
              </a:rPr>
              <a:t>Millennials</a:t>
            </a:r>
            <a:endParaRPr lang="en-US" sz="1800" dirty="0">
              <a:solidFill>
                <a:srgbClr val="FF6600"/>
              </a:solidFill>
            </a:endParaRPr>
          </a:p>
        </p:txBody>
      </p:sp>
      <p:sp>
        <p:nvSpPr>
          <p:cNvPr id="8" name="TextBox 7"/>
          <p:cNvSpPr txBox="1"/>
          <p:nvPr/>
        </p:nvSpPr>
        <p:spPr>
          <a:xfrm>
            <a:off x="1066800" y="1924050"/>
            <a:ext cx="1184940" cy="369332"/>
          </a:xfrm>
          <a:prstGeom prst="rect">
            <a:avLst/>
          </a:prstGeom>
          <a:noFill/>
        </p:spPr>
        <p:txBody>
          <a:bodyPr wrap="none" rtlCol="0">
            <a:spAutoFit/>
          </a:bodyPr>
          <a:lstStyle/>
          <a:p>
            <a:pPr>
              <a:buNone/>
            </a:pPr>
            <a:r>
              <a:rPr lang="en-US" sz="1800" dirty="0" smtClean="0">
                <a:solidFill>
                  <a:srgbClr val="FF6600"/>
                </a:solidFill>
              </a:rPr>
              <a:t>Boomers</a:t>
            </a:r>
            <a:endParaRPr lang="en-US" sz="1800" dirty="0">
              <a:solidFill>
                <a:srgbClr val="FF6600"/>
              </a:solidFill>
            </a:endParaRPr>
          </a:p>
        </p:txBody>
      </p:sp>
      <p:sp>
        <p:nvSpPr>
          <p:cNvPr id="10" name="Text Box 5"/>
          <p:cNvSpPr txBox="1">
            <a:spLocks noChangeArrowheads="1"/>
          </p:cNvSpPr>
          <p:nvPr/>
        </p:nvSpPr>
        <p:spPr bwMode="auto">
          <a:xfrm>
            <a:off x="914400" y="1371600"/>
            <a:ext cx="62847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buFontTx/>
              <a:buNone/>
            </a:pPr>
            <a:r>
              <a:rPr lang="en-US" altLang="en-US" sz="1600" dirty="0"/>
              <a:t>Teen Pregnancy, Birth and </a:t>
            </a:r>
            <a:r>
              <a:rPr lang="en-US" altLang="en-US" sz="1600" dirty="0" smtClean="0"/>
              <a:t>Abortion rates per 1000, </a:t>
            </a:r>
            <a:r>
              <a:rPr lang="en-US" altLang="en-US" sz="1600" dirty="0"/>
              <a:t>Ages 15-19</a:t>
            </a:r>
          </a:p>
        </p:txBody>
      </p:sp>
      <p:sp>
        <p:nvSpPr>
          <p:cNvPr id="11" name="Text Box 6"/>
          <p:cNvSpPr txBox="1">
            <a:spLocks noChangeArrowheads="1"/>
          </p:cNvSpPr>
          <p:nvPr/>
        </p:nvSpPr>
        <p:spPr bwMode="auto">
          <a:xfrm>
            <a:off x="6546076" y="4678363"/>
            <a:ext cx="14747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buFontTx/>
              <a:buNone/>
            </a:pPr>
            <a:r>
              <a:rPr lang="en-US" altLang="en-US" sz="1000" dirty="0">
                <a:solidFill>
                  <a:srgbClr val="CCFFCC"/>
                </a:solidFill>
              </a:rPr>
              <a:t>Teen birthrate </a:t>
            </a:r>
          </a:p>
          <a:p>
            <a:pPr eaLnBrk="1" hangingPunct="1">
              <a:buFontTx/>
              <a:buNone/>
            </a:pPr>
            <a:r>
              <a:rPr lang="en-US" altLang="en-US" sz="1000" dirty="0">
                <a:solidFill>
                  <a:srgbClr val="CCFFCC"/>
                </a:solidFill>
              </a:rPr>
              <a:t>lowest in 70 years</a:t>
            </a:r>
          </a:p>
        </p:txBody>
      </p:sp>
      <p:sp>
        <p:nvSpPr>
          <p:cNvPr id="12" name="Text Box 14"/>
          <p:cNvSpPr txBox="1">
            <a:spLocks noChangeArrowheads="1"/>
          </p:cNvSpPr>
          <p:nvPr/>
        </p:nvSpPr>
        <p:spPr bwMode="auto">
          <a:xfrm>
            <a:off x="6553200" y="5287962"/>
            <a:ext cx="147478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buFontTx/>
              <a:buNone/>
            </a:pPr>
            <a:r>
              <a:rPr lang="en-US" altLang="en-US" sz="1000" dirty="0">
                <a:solidFill>
                  <a:srgbClr val="CCFFCC"/>
                </a:solidFill>
              </a:rPr>
              <a:t>Abortion rate</a:t>
            </a:r>
          </a:p>
          <a:p>
            <a:pPr eaLnBrk="1" hangingPunct="1">
              <a:buFontTx/>
              <a:buNone/>
            </a:pPr>
            <a:r>
              <a:rPr lang="en-US" altLang="en-US" sz="1000" dirty="0" smtClean="0">
                <a:solidFill>
                  <a:srgbClr val="CCFFCC"/>
                </a:solidFill>
              </a:rPr>
              <a:t>Lower than </a:t>
            </a:r>
            <a:r>
              <a:rPr lang="en-US" altLang="en-US" sz="1000" dirty="0">
                <a:solidFill>
                  <a:srgbClr val="CCFFCC"/>
                </a:solidFill>
              </a:rPr>
              <a:t>1972</a:t>
            </a:r>
          </a:p>
        </p:txBody>
      </p:sp>
      <p:sp>
        <p:nvSpPr>
          <p:cNvPr id="9" name="TextBox 8"/>
          <p:cNvSpPr txBox="1"/>
          <p:nvPr/>
        </p:nvSpPr>
        <p:spPr>
          <a:xfrm>
            <a:off x="1524000" y="3144798"/>
            <a:ext cx="1015021" cy="246221"/>
          </a:xfrm>
          <a:prstGeom prst="rect">
            <a:avLst/>
          </a:prstGeom>
          <a:noFill/>
        </p:spPr>
        <p:txBody>
          <a:bodyPr wrap="none" rtlCol="0">
            <a:spAutoFit/>
          </a:bodyPr>
          <a:lstStyle/>
          <a:p>
            <a:pPr>
              <a:buNone/>
            </a:pPr>
            <a:r>
              <a:rPr lang="en-US" sz="1000" dirty="0" smtClean="0">
                <a:solidFill>
                  <a:srgbClr val="CCFFCC"/>
                </a:solidFill>
              </a:rPr>
              <a:t>Roe vs. Wade</a:t>
            </a:r>
            <a:endParaRPr lang="en-US" sz="1000" dirty="0">
              <a:solidFill>
                <a:srgbClr val="CCFFCC"/>
              </a:solidFill>
            </a:endParaRPr>
          </a:p>
        </p:txBody>
      </p:sp>
      <p:cxnSp>
        <p:nvCxnSpPr>
          <p:cNvPr id="14" name="Straight Arrow Connector 13"/>
          <p:cNvCxnSpPr/>
          <p:nvPr/>
        </p:nvCxnSpPr>
        <p:spPr bwMode="auto">
          <a:xfrm flipH="1">
            <a:off x="1143000" y="3659088"/>
            <a:ext cx="304800" cy="303312"/>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H="1">
            <a:off x="1189665" y="3329464"/>
            <a:ext cx="410536" cy="632936"/>
          </a:xfrm>
          <a:prstGeom prst="straightConnector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05460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dirty="0" smtClean="0"/>
              <a:t>Out of Wedlock – Relative</a:t>
            </a:r>
          </a:p>
        </p:txBody>
      </p:sp>
      <p:graphicFrame>
        <p:nvGraphicFramePr>
          <p:cNvPr id="12291" name="Object 3"/>
          <p:cNvGraphicFramePr>
            <a:graphicFrameLocks noGrp="1" noChangeAspect="1"/>
          </p:cNvGraphicFramePr>
          <p:nvPr>
            <p:ph idx="1"/>
            <p:extLst>
              <p:ext uri="{D42A27DB-BD31-4B8C-83A1-F6EECF244321}">
                <p14:modId xmlns:p14="http://schemas.microsoft.com/office/powerpoint/2010/main" val="2340708491"/>
              </p:ext>
            </p:extLst>
          </p:nvPr>
        </p:nvGraphicFramePr>
        <p:xfrm>
          <a:off x="457200" y="1524000"/>
          <a:ext cx="8153400" cy="4800600"/>
        </p:xfrm>
        <a:graphic>
          <a:graphicData uri="http://schemas.openxmlformats.org/presentationml/2006/ole">
            <mc:AlternateContent xmlns:mc="http://schemas.openxmlformats.org/markup-compatibility/2006">
              <mc:Choice xmlns:v="urn:schemas-microsoft-com:vml" Requires="v">
                <p:oleObj spid="_x0000_s24606" name="Chart" r:id="rId3" imgW="6096118" imgH="4076700" progId="MSGraph.Chart.8">
                  <p:embed followColorScheme="full"/>
                </p:oleObj>
              </mc:Choice>
              <mc:Fallback>
                <p:oleObj name="Chart" r:id="rId3" imgW="6096118" imgH="4076700" progId="MSGraph.Chart.8">
                  <p:embed followColorScheme="full"/>
                  <p:pic>
                    <p:nvPicPr>
                      <p:cNvPr id="0" name=""/>
                      <p:cNvPicPr>
                        <a:picLocks noChangeAspect="1" noChangeArrowheads="1"/>
                      </p:cNvPicPr>
                      <p:nvPr/>
                    </p:nvPicPr>
                    <p:blipFill>
                      <a:blip r:embed="rId4"/>
                      <a:srcRect/>
                      <a:stretch>
                        <a:fillRect/>
                      </a:stretch>
                    </p:blipFill>
                    <p:spPr bwMode="auto">
                      <a:xfrm>
                        <a:off x="457200" y="1524000"/>
                        <a:ext cx="8153400" cy="48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2" name="Text Box 4"/>
          <p:cNvSpPr txBox="1">
            <a:spLocks noChangeArrowheads="1"/>
          </p:cNvSpPr>
          <p:nvPr/>
        </p:nvSpPr>
        <p:spPr bwMode="auto">
          <a:xfrm>
            <a:off x="1981200" y="1576388"/>
            <a:ext cx="4586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buFontTx/>
              <a:buNone/>
            </a:pPr>
            <a:r>
              <a:rPr lang="en-US" altLang="en-US" sz="1800" dirty="0">
                <a:latin typeface="Calibri" pitchFamily="34" charset="0"/>
              </a:rPr>
              <a:t>Out of Wedlock Births, Normalized, 1980-2008</a:t>
            </a:r>
          </a:p>
        </p:txBody>
      </p:sp>
      <p:sp>
        <p:nvSpPr>
          <p:cNvPr id="12293" name="Text Box 5"/>
          <p:cNvSpPr txBox="1">
            <a:spLocks noChangeArrowheads="1"/>
          </p:cNvSpPr>
          <p:nvPr/>
        </p:nvSpPr>
        <p:spPr bwMode="auto">
          <a:xfrm>
            <a:off x="7067977" y="6581001"/>
            <a:ext cx="20569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algn="r">
              <a:spcBef>
                <a:spcPct val="0"/>
              </a:spcBef>
              <a:buFontTx/>
              <a:buNone/>
            </a:pPr>
            <a:r>
              <a:rPr lang="en-US" altLang="en-US" sz="1600" dirty="0" smtClean="0">
                <a:hlinkClick r:id="rId5"/>
              </a:rPr>
              <a:t>http://</a:t>
            </a:r>
            <a:r>
              <a:rPr lang="en-US" altLang="en-US" sz="1600" b="0" dirty="0" smtClean="0">
                <a:hlinkClick r:id="rId5"/>
              </a:rPr>
              <a:t>childstats.gov</a:t>
            </a:r>
            <a:r>
              <a:rPr lang="en-US" altLang="en-US" sz="1600" b="0" dirty="0" smtClean="0"/>
              <a:t> </a:t>
            </a:r>
            <a:endParaRPr lang="en-US" altLang="en-US" sz="1600" b="0" dirty="0"/>
          </a:p>
        </p:txBody>
      </p:sp>
      <p:sp>
        <p:nvSpPr>
          <p:cNvPr id="2" name="TextBox 1"/>
          <p:cNvSpPr txBox="1"/>
          <p:nvPr/>
        </p:nvSpPr>
        <p:spPr>
          <a:xfrm>
            <a:off x="1371600" y="2057400"/>
            <a:ext cx="2057400" cy="1015663"/>
          </a:xfrm>
          <a:prstGeom prst="rect">
            <a:avLst/>
          </a:prstGeom>
          <a:solidFill>
            <a:schemeClr val="bg1">
              <a:lumMod val="50000"/>
            </a:schemeClr>
          </a:solidFill>
        </p:spPr>
        <p:txBody>
          <a:bodyPr wrap="square" rtlCol="0">
            <a:spAutoFit/>
          </a:bodyPr>
          <a:lstStyle/>
          <a:p>
            <a:pPr>
              <a:buNone/>
            </a:pPr>
            <a:r>
              <a:rPr lang="en-US" sz="1200" dirty="0" smtClean="0"/>
              <a:t>Older generations show a rise in births. They are the same cohorts that had high teen births in the 1990s</a:t>
            </a:r>
            <a:endParaRPr lang="en-US" sz="1200" dirty="0"/>
          </a:p>
        </p:txBody>
      </p:sp>
      <p:sp>
        <p:nvSpPr>
          <p:cNvPr id="8" name="TextBox 7"/>
          <p:cNvSpPr txBox="1"/>
          <p:nvPr/>
        </p:nvSpPr>
        <p:spPr>
          <a:xfrm>
            <a:off x="1381125" y="4648200"/>
            <a:ext cx="2057400" cy="461665"/>
          </a:xfrm>
          <a:prstGeom prst="rect">
            <a:avLst/>
          </a:prstGeom>
          <a:solidFill>
            <a:schemeClr val="bg1">
              <a:lumMod val="50000"/>
            </a:schemeClr>
          </a:solidFill>
        </p:spPr>
        <p:txBody>
          <a:bodyPr wrap="square" rtlCol="0">
            <a:spAutoFit/>
          </a:bodyPr>
          <a:lstStyle/>
          <a:p>
            <a:pPr>
              <a:buNone/>
            </a:pPr>
            <a:r>
              <a:rPr lang="en-US" sz="1200" dirty="0" smtClean="0"/>
              <a:t>Younger Generations show a drop in births</a:t>
            </a:r>
            <a:endParaRPr lang="en-US" sz="1200" dirty="0"/>
          </a:p>
        </p:txBody>
      </p:sp>
      <p:sp>
        <p:nvSpPr>
          <p:cNvPr id="9" name="TextBox 8"/>
          <p:cNvSpPr txBox="1"/>
          <p:nvPr/>
        </p:nvSpPr>
        <p:spPr>
          <a:xfrm>
            <a:off x="3429000" y="2819400"/>
            <a:ext cx="684803" cy="369332"/>
          </a:xfrm>
          <a:prstGeom prst="rect">
            <a:avLst/>
          </a:prstGeom>
          <a:noFill/>
        </p:spPr>
        <p:txBody>
          <a:bodyPr wrap="none" rtlCol="0">
            <a:spAutoFit/>
          </a:bodyPr>
          <a:lstStyle/>
          <a:p>
            <a:pPr>
              <a:buNone/>
            </a:pPr>
            <a:r>
              <a:rPr lang="en-US" sz="1800" dirty="0" smtClean="0">
                <a:solidFill>
                  <a:srgbClr val="FF6600"/>
                </a:solidFill>
              </a:rPr>
              <a:t>Xers</a:t>
            </a:r>
            <a:endParaRPr lang="en-US" sz="1800" dirty="0">
              <a:solidFill>
                <a:srgbClr val="FF6600"/>
              </a:solidFill>
            </a:endParaRPr>
          </a:p>
        </p:txBody>
      </p:sp>
      <p:sp>
        <p:nvSpPr>
          <p:cNvPr id="10" name="TextBox 9"/>
          <p:cNvSpPr txBox="1"/>
          <p:nvPr/>
        </p:nvSpPr>
        <p:spPr>
          <a:xfrm>
            <a:off x="5562600" y="4463534"/>
            <a:ext cx="1364476"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1800" dirty="0" smtClean="0">
                <a:solidFill>
                  <a:srgbClr val="FF6600"/>
                </a:solidFill>
              </a:rPr>
              <a:t>Millennials</a:t>
            </a:r>
            <a:endParaRPr lang="en-US" sz="1800" dirty="0">
              <a:solidFill>
                <a:srgbClr val="FF6600"/>
              </a:solidFill>
            </a:endParaRPr>
          </a:p>
        </p:txBody>
      </p:sp>
    </p:spTree>
    <p:extLst>
      <p:ext uri="{BB962C8B-B14F-4D97-AF65-F5344CB8AC3E}">
        <p14:creationId xmlns:p14="http://schemas.microsoft.com/office/powerpoint/2010/main" val="1682375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Split People Up…</a:t>
            </a:r>
            <a:endParaRPr lang="en-US" dirty="0"/>
          </a:p>
        </p:txBody>
      </p:sp>
      <p:sp>
        <p:nvSpPr>
          <p:cNvPr id="3" name="Content Placeholder 2"/>
          <p:cNvSpPr>
            <a:spLocks noGrp="1"/>
          </p:cNvSpPr>
          <p:nvPr>
            <p:ph idx="1"/>
          </p:nvPr>
        </p:nvSpPr>
        <p:spPr/>
        <p:txBody>
          <a:bodyPr/>
          <a:lstStyle/>
          <a:p>
            <a:r>
              <a:rPr lang="en-US" dirty="0" smtClean="0">
                <a:solidFill>
                  <a:srgbClr val="FF6600"/>
                </a:solidFill>
              </a:rPr>
              <a:t>Cultural</a:t>
            </a:r>
          </a:p>
          <a:p>
            <a:pPr lvl="1"/>
            <a:r>
              <a:rPr lang="en-US" dirty="0" smtClean="0"/>
              <a:t>Identity</a:t>
            </a:r>
          </a:p>
          <a:p>
            <a:pPr lvl="1"/>
            <a:r>
              <a:rPr lang="en-US" dirty="0" smtClean="0"/>
              <a:t>Economic</a:t>
            </a:r>
          </a:p>
          <a:p>
            <a:r>
              <a:rPr lang="en-US" dirty="0" smtClean="0">
                <a:solidFill>
                  <a:srgbClr val="FF6600"/>
                </a:solidFill>
              </a:rPr>
              <a:t>Cross-cultural</a:t>
            </a:r>
            <a:endParaRPr lang="en-US" dirty="0">
              <a:solidFill>
                <a:srgbClr val="FF6600"/>
              </a:solidFill>
            </a:endParaRPr>
          </a:p>
          <a:p>
            <a:pPr lvl="1"/>
            <a:r>
              <a:rPr lang="en-US" dirty="0" smtClean="0"/>
              <a:t>Life Stage</a:t>
            </a:r>
          </a:p>
          <a:p>
            <a:pPr lvl="1"/>
            <a:r>
              <a:rPr lang="en-US" dirty="0" smtClean="0">
                <a:solidFill>
                  <a:srgbClr val="CCFFCC"/>
                </a:solidFill>
              </a:rPr>
              <a:t>Cohort/Generational</a:t>
            </a:r>
            <a:endParaRPr lang="en-US" dirty="0">
              <a:solidFill>
                <a:srgbClr val="CCFFCC"/>
              </a:solidFill>
            </a:endParaRPr>
          </a:p>
        </p:txBody>
      </p:sp>
      <p:sp>
        <p:nvSpPr>
          <p:cNvPr id="4" name="TextBox 3"/>
          <p:cNvSpPr txBox="1"/>
          <p:nvPr/>
        </p:nvSpPr>
        <p:spPr>
          <a:xfrm>
            <a:off x="5181600" y="4705350"/>
            <a:ext cx="3124200" cy="769441"/>
          </a:xfrm>
          <a:prstGeom prst="rect">
            <a:avLst/>
          </a:prstGeom>
          <a:noFill/>
        </p:spPr>
        <p:txBody>
          <a:bodyPr wrap="square" rtlCol="0">
            <a:spAutoFit/>
          </a:bodyPr>
          <a:lstStyle/>
          <a:p>
            <a:pPr algn="ctr">
              <a:buNone/>
            </a:pPr>
            <a:r>
              <a:rPr lang="en-US" sz="2000" dirty="0" smtClean="0">
                <a:solidFill>
                  <a:srgbClr val="FFFF99"/>
                </a:solidFill>
              </a:rPr>
              <a:t>These all help </a:t>
            </a:r>
          </a:p>
          <a:p>
            <a:pPr algn="ctr">
              <a:buNone/>
            </a:pPr>
            <a:r>
              <a:rPr lang="en-US" sz="2000" dirty="0" smtClean="0">
                <a:solidFill>
                  <a:srgbClr val="FFFF99"/>
                </a:solidFill>
              </a:rPr>
              <a:t>our understanding</a:t>
            </a:r>
            <a:endParaRPr lang="en-US" sz="2000" dirty="0">
              <a:solidFill>
                <a:srgbClr val="FFFF99"/>
              </a:solidFill>
            </a:endParaRPr>
          </a:p>
        </p:txBody>
      </p:sp>
      <p:pic>
        <p:nvPicPr>
          <p:cNvPr id="101378" name="Picture 2" descr="Image result for coho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762250"/>
            <a:ext cx="19431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144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Since You Ask…</a:t>
            </a:r>
            <a:endParaRPr lang="en-US" dirty="0"/>
          </a:p>
        </p:txBody>
      </p:sp>
      <p:pic>
        <p:nvPicPr>
          <p:cNvPr id="4" name="Picture 2" descr="http://assets.pewresearch.org/wp-content/uploads/sites/12/2016/04/FT_16.04.29_teenBirths_ra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62838"/>
            <a:ext cx="2889998" cy="507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498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BTW, US Crime is Generally Falling</a:t>
            </a:r>
            <a:endParaRPr lang="en-US" sz="3200" dirty="0"/>
          </a:p>
        </p:txBody>
      </p:sp>
      <p:pic>
        <p:nvPicPr>
          <p:cNvPr id="60418" name="Picture 2" descr="C:\Users\Pete Markiewicz\Documents\columbia college\2018\millennials talk\crime-usa-1970-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629400" cy="445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84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Millennial Crime Falls Faster</a:t>
            </a:r>
            <a:endParaRPr lang="en-US" dirty="0"/>
          </a:p>
        </p:txBody>
      </p:sp>
      <p:pic>
        <p:nvPicPr>
          <p:cNvPr id="68610" name="Picture 2" descr="C:\Users\Pete Markiewicz\Documents\columbia college\2018\millennials talk\violent-crime-cohorts_nevin_arrest_rate_by_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423" y="1752600"/>
            <a:ext cx="7084777"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48401" y="4191000"/>
            <a:ext cx="1905000" cy="461665"/>
          </a:xfrm>
          <a:prstGeom prst="rect">
            <a:avLst/>
          </a:prstGeom>
          <a:noFill/>
        </p:spPr>
        <p:txBody>
          <a:bodyPr wrap="square" rtlCol="0">
            <a:spAutoFit/>
          </a:bodyPr>
          <a:lstStyle/>
          <a:p>
            <a:pPr>
              <a:buNone/>
            </a:pPr>
            <a:r>
              <a:rPr lang="en-US" sz="1200" dirty="0" smtClean="0">
                <a:solidFill>
                  <a:srgbClr val="002060"/>
                </a:solidFill>
              </a:rPr>
              <a:t>Old people had a rise in crime</a:t>
            </a:r>
            <a:endParaRPr lang="en-US" sz="1200" dirty="0">
              <a:solidFill>
                <a:srgbClr val="002060"/>
              </a:solidFill>
            </a:endParaRPr>
          </a:p>
        </p:txBody>
      </p:sp>
      <p:sp>
        <p:nvSpPr>
          <p:cNvPr id="5" name="TextBox 4"/>
          <p:cNvSpPr txBox="1"/>
          <p:nvPr/>
        </p:nvSpPr>
        <p:spPr>
          <a:xfrm>
            <a:off x="4800600" y="2971800"/>
            <a:ext cx="1905000" cy="461665"/>
          </a:xfrm>
          <a:prstGeom prst="rect">
            <a:avLst/>
          </a:prstGeom>
          <a:noFill/>
        </p:spPr>
        <p:txBody>
          <a:bodyPr wrap="square" rtlCol="0">
            <a:spAutoFit/>
          </a:bodyPr>
          <a:lstStyle/>
          <a:p>
            <a:pPr>
              <a:buNone/>
            </a:pPr>
            <a:r>
              <a:rPr lang="en-US" sz="1200" dirty="0" smtClean="0">
                <a:solidFill>
                  <a:srgbClr val="002060"/>
                </a:solidFill>
              </a:rPr>
              <a:t>Young people had a massive drop in crime</a:t>
            </a:r>
            <a:endParaRPr lang="en-US" sz="1200" dirty="0">
              <a:solidFill>
                <a:srgbClr val="002060"/>
              </a:solidFill>
            </a:endParaRPr>
          </a:p>
        </p:txBody>
      </p:sp>
    </p:spTree>
    <p:extLst>
      <p:ext uri="{BB962C8B-B14F-4D97-AF65-F5344CB8AC3E}">
        <p14:creationId xmlns:p14="http://schemas.microsoft.com/office/powerpoint/2010/main" val="2081688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Fewer Millennials in Jail</a:t>
            </a:r>
            <a:endParaRPr lang="en-US" dirty="0"/>
          </a:p>
        </p:txBody>
      </p:sp>
      <p:pic>
        <p:nvPicPr>
          <p:cNvPr id="59394" name="Picture 2" descr="C:\Users\Pete Markiewicz\Documents\columbia college\2018\millennials talk\blog_males_imprisonment_by_a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199"/>
            <a:ext cx="8605366" cy="434340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bwMode="auto">
          <a:xfrm rot="5400000">
            <a:off x="1333500" y="3314701"/>
            <a:ext cx="466724" cy="390525"/>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3" name="TextBox 2"/>
          <p:cNvSpPr txBox="1"/>
          <p:nvPr/>
        </p:nvSpPr>
        <p:spPr>
          <a:xfrm>
            <a:off x="1295400" y="2652106"/>
            <a:ext cx="2390398" cy="498598"/>
          </a:xfrm>
          <a:prstGeom prst="rect">
            <a:avLst/>
          </a:prstGeom>
          <a:noFill/>
        </p:spPr>
        <p:txBody>
          <a:bodyPr wrap="none" rtlCol="0">
            <a:spAutoFit/>
          </a:bodyPr>
          <a:lstStyle/>
          <a:p>
            <a:pPr>
              <a:buNone/>
            </a:pPr>
            <a:r>
              <a:rPr lang="en-US" sz="1200" dirty="0" smtClean="0">
                <a:solidFill>
                  <a:srgbClr val="002060"/>
                </a:solidFill>
              </a:rPr>
              <a:t>Millennials are better-behaved</a:t>
            </a:r>
          </a:p>
          <a:p>
            <a:pPr>
              <a:buNone/>
            </a:pPr>
            <a:r>
              <a:rPr lang="en-US" sz="1200" dirty="0" smtClean="0">
                <a:solidFill>
                  <a:srgbClr val="002060"/>
                </a:solidFill>
              </a:rPr>
              <a:t>than you were!</a:t>
            </a:r>
            <a:endParaRPr lang="en-US" sz="1200" dirty="0">
              <a:solidFill>
                <a:srgbClr val="002060"/>
              </a:solidFill>
            </a:endParaRPr>
          </a:p>
        </p:txBody>
      </p:sp>
    </p:spTree>
    <p:extLst>
      <p:ext uri="{BB962C8B-B14F-4D97-AF65-F5344CB8AC3E}">
        <p14:creationId xmlns:p14="http://schemas.microsoft.com/office/powerpoint/2010/main" val="932926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Fewer Gangs</a:t>
            </a:r>
            <a:endParaRPr lang="en-US" dirty="0"/>
          </a:p>
        </p:txBody>
      </p:sp>
      <p:pic>
        <p:nvPicPr>
          <p:cNvPr id="65538" name="Picture 2" descr="C:\Users\Pete Markiewicz\Documents\columbia college\2018\millennials talk\GANGS-IN-SCHO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828800"/>
            <a:ext cx="8255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29400" y="3557200"/>
            <a:ext cx="2051050" cy="461665"/>
          </a:xfrm>
          <a:prstGeom prst="rect">
            <a:avLst/>
          </a:prstGeom>
          <a:noFill/>
        </p:spPr>
        <p:txBody>
          <a:bodyPr wrap="square" rtlCol="0">
            <a:spAutoFit/>
          </a:bodyPr>
          <a:lstStyle/>
          <a:p>
            <a:pPr>
              <a:buNone/>
            </a:pPr>
            <a:r>
              <a:rPr lang="en-US" sz="1200" dirty="0" smtClean="0">
                <a:solidFill>
                  <a:srgbClr val="002060"/>
                </a:solidFill>
              </a:rPr>
              <a:t>Why do movies act like it’s getting worse?</a:t>
            </a:r>
            <a:endParaRPr lang="en-US" sz="1200" dirty="0">
              <a:solidFill>
                <a:srgbClr val="002060"/>
              </a:solidFill>
            </a:endParaRPr>
          </a:p>
        </p:txBody>
      </p:sp>
    </p:spTree>
    <p:extLst>
      <p:ext uri="{BB962C8B-B14F-4D97-AF65-F5344CB8AC3E}">
        <p14:creationId xmlns:p14="http://schemas.microsoft.com/office/powerpoint/2010/main" val="1801678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Shootings (all)</a:t>
            </a:r>
            <a:endParaRPr lang="en-US" dirty="0"/>
          </a:p>
        </p:txBody>
      </p:sp>
      <p:pic>
        <p:nvPicPr>
          <p:cNvPr id="71682" name="Picture 2" descr="Shooting R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1447800"/>
            <a:ext cx="6896100" cy="48419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04437" y="1765816"/>
            <a:ext cx="3506088" cy="369332"/>
          </a:xfrm>
          <a:prstGeom prst="rect">
            <a:avLst/>
          </a:prstGeom>
          <a:noFill/>
        </p:spPr>
        <p:txBody>
          <a:bodyPr wrap="none" rtlCol="0">
            <a:spAutoFit/>
          </a:bodyPr>
          <a:lstStyle/>
          <a:p>
            <a:pPr>
              <a:buNone/>
            </a:pPr>
            <a:r>
              <a:rPr lang="en-US" sz="1800" dirty="0" smtClean="0">
                <a:solidFill>
                  <a:schemeClr val="bg2"/>
                </a:solidFill>
              </a:rPr>
              <a:t>Not more frequent Than 2000s</a:t>
            </a:r>
            <a:endParaRPr lang="en-US" sz="1800" dirty="0">
              <a:solidFill>
                <a:schemeClr val="bg2"/>
              </a:solidFill>
            </a:endParaRPr>
          </a:p>
        </p:txBody>
      </p:sp>
      <p:sp>
        <p:nvSpPr>
          <p:cNvPr id="5" name="Rectangle 4"/>
          <p:cNvSpPr/>
          <p:nvPr/>
        </p:nvSpPr>
        <p:spPr>
          <a:xfrm>
            <a:off x="4572000" y="6396335"/>
            <a:ext cx="4572000" cy="461665"/>
          </a:xfrm>
          <a:prstGeom prst="rect">
            <a:avLst/>
          </a:prstGeom>
        </p:spPr>
        <p:txBody>
          <a:bodyPr>
            <a:spAutoFit/>
          </a:bodyPr>
          <a:lstStyle/>
          <a:p>
            <a:pPr algn="r">
              <a:buNone/>
            </a:pPr>
            <a:r>
              <a:rPr lang="en-US" sz="1200" dirty="0">
                <a:hlinkClick r:id="rId3"/>
              </a:rPr>
              <a:t>https://</a:t>
            </a:r>
            <a:r>
              <a:rPr lang="en-US" sz="1200" dirty="0" smtClean="0">
                <a:hlinkClick r:id="rId3"/>
              </a:rPr>
              <a:t>www.politico.com/magazine/story/2017/10/04/mass-shootings-more-deadly-frequent-research-215678</a:t>
            </a:r>
            <a:r>
              <a:rPr lang="en-US" sz="1200" dirty="0" smtClean="0"/>
              <a:t> </a:t>
            </a:r>
            <a:endParaRPr lang="en-US" sz="1200" dirty="0"/>
          </a:p>
        </p:txBody>
      </p:sp>
    </p:spTree>
    <p:extLst>
      <p:ext uri="{BB962C8B-B14F-4D97-AF65-F5344CB8AC3E}">
        <p14:creationId xmlns:p14="http://schemas.microsoft.com/office/powerpoint/2010/main" val="856634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Shootings II (mass)</a:t>
            </a:r>
            <a:endParaRPr lang="en-US" dirty="0"/>
          </a:p>
        </p:txBody>
      </p:sp>
      <p:pic>
        <p:nvPicPr>
          <p:cNvPr id="83970" name="Picture 2" descr="https://pbs.twimg.com/media/CNXr37YWoAALg1T.pn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01505"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481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BTW, Gun Ownership is Falling</a:t>
            </a:r>
            <a:endParaRPr lang="en-US" sz="3600" dirty="0"/>
          </a:p>
        </p:txBody>
      </p:sp>
      <p:pic>
        <p:nvPicPr>
          <p:cNvPr id="80898" name="Picture 2" descr="Image result for school shootings trends society p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09699"/>
            <a:ext cx="7191375" cy="5225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3533371"/>
            <a:ext cx="2266967" cy="498598"/>
          </a:xfrm>
          <a:prstGeom prst="rect">
            <a:avLst/>
          </a:prstGeom>
          <a:noFill/>
        </p:spPr>
        <p:txBody>
          <a:bodyPr wrap="none" rtlCol="0">
            <a:spAutoFit/>
          </a:bodyPr>
          <a:lstStyle/>
          <a:p>
            <a:pPr>
              <a:buNone/>
            </a:pPr>
            <a:r>
              <a:rPr lang="en-US" sz="1200" dirty="0" smtClean="0">
                <a:solidFill>
                  <a:srgbClr val="002060"/>
                </a:solidFill>
              </a:rPr>
              <a:t>Why were school shootings </a:t>
            </a:r>
          </a:p>
          <a:p>
            <a:pPr>
              <a:buNone/>
            </a:pPr>
            <a:r>
              <a:rPr lang="en-US" sz="1200" dirty="0">
                <a:solidFill>
                  <a:srgbClr val="002060"/>
                </a:solidFill>
              </a:rPr>
              <a:t>n</a:t>
            </a:r>
            <a:r>
              <a:rPr lang="en-US" sz="1200" dirty="0" smtClean="0">
                <a:solidFill>
                  <a:srgbClr val="002060"/>
                </a:solidFill>
              </a:rPr>
              <a:t>onexistent here? </a:t>
            </a:r>
            <a:endParaRPr lang="en-US" sz="1200" dirty="0">
              <a:solidFill>
                <a:srgbClr val="002060"/>
              </a:solidFill>
            </a:endParaRPr>
          </a:p>
        </p:txBody>
      </p:sp>
    </p:spTree>
    <p:extLst>
      <p:ext uri="{BB962C8B-B14F-4D97-AF65-F5344CB8AC3E}">
        <p14:creationId xmlns:p14="http://schemas.microsoft.com/office/powerpoint/2010/main" val="4213393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3"/>
          <p:cNvGraphicFramePr>
            <a:graphicFrameLocks noGrp="1" noChangeAspect="1"/>
          </p:cNvGraphicFramePr>
          <p:nvPr>
            <p:ph idx="4294967295"/>
          </p:nvPr>
        </p:nvGraphicFramePr>
        <p:xfrm>
          <a:off x="381000" y="1285875"/>
          <a:ext cx="8153400" cy="5351463"/>
        </p:xfrm>
        <a:graphic>
          <a:graphicData uri="http://schemas.openxmlformats.org/presentationml/2006/ole">
            <mc:AlternateContent xmlns:mc="http://schemas.openxmlformats.org/markup-compatibility/2006">
              <mc:Choice xmlns:v="urn:schemas-microsoft-com:vml" Requires="v">
                <p:oleObj spid="_x0000_s85015" name="Worksheet" r:id="rId4" imgW="7982069" imgH="5238869" progId="Excel.Sheet.8">
                  <p:embed/>
                </p:oleObj>
              </mc:Choice>
              <mc:Fallback>
                <p:oleObj name="Worksheet" r:id="rId4" imgW="7982069" imgH="5238869"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85875"/>
                        <a:ext cx="8153400" cy="535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03" name="Rectangle 2"/>
          <p:cNvSpPr>
            <a:spLocks noGrp="1" noChangeArrowheads="1"/>
          </p:cNvSpPr>
          <p:nvPr>
            <p:ph type="title" idx="4294967295"/>
          </p:nvPr>
        </p:nvSpPr>
        <p:spPr/>
        <p:txBody>
          <a:bodyPr/>
          <a:lstStyle/>
          <a:p>
            <a:pPr eaLnBrk="1" hangingPunct="1"/>
            <a:r>
              <a:rPr lang="en-US" altLang="en-US" dirty="0" smtClean="0"/>
              <a:t>Drug Use by Generations</a:t>
            </a:r>
          </a:p>
        </p:txBody>
      </p:sp>
      <p:sp>
        <p:nvSpPr>
          <p:cNvPr id="51204" name="Text Box 4"/>
          <p:cNvSpPr txBox="1">
            <a:spLocks noChangeArrowheads="1"/>
          </p:cNvSpPr>
          <p:nvPr/>
        </p:nvSpPr>
        <p:spPr bwMode="auto">
          <a:xfrm>
            <a:off x="1676400" y="2514600"/>
            <a:ext cx="1028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buFontTx/>
              <a:buNone/>
            </a:pPr>
            <a:r>
              <a:rPr lang="en-US" altLang="en-US" sz="1800" dirty="0">
                <a:solidFill>
                  <a:srgbClr val="FF6600"/>
                </a:solidFill>
                <a:latin typeface="Calibri" pitchFamily="34" charset="0"/>
              </a:rPr>
              <a:t>Boomers</a:t>
            </a:r>
          </a:p>
        </p:txBody>
      </p:sp>
      <p:sp>
        <p:nvSpPr>
          <p:cNvPr id="51205" name="Text Box 5"/>
          <p:cNvSpPr txBox="1">
            <a:spLocks noChangeArrowheads="1"/>
          </p:cNvSpPr>
          <p:nvPr/>
        </p:nvSpPr>
        <p:spPr bwMode="auto">
          <a:xfrm>
            <a:off x="3962400" y="3124200"/>
            <a:ext cx="595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buFontTx/>
              <a:buNone/>
            </a:pPr>
            <a:r>
              <a:rPr lang="en-US" altLang="en-US" sz="1800" dirty="0">
                <a:solidFill>
                  <a:srgbClr val="FF6600"/>
                </a:solidFill>
                <a:latin typeface="Calibri" pitchFamily="34" charset="0"/>
              </a:rPr>
              <a:t>Xers</a:t>
            </a:r>
          </a:p>
        </p:txBody>
      </p:sp>
      <p:sp>
        <p:nvSpPr>
          <p:cNvPr id="51206" name="Text Box 6"/>
          <p:cNvSpPr txBox="1">
            <a:spLocks noChangeArrowheads="1"/>
          </p:cNvSpPr>
          <p:nvPr/>
        </p:nvSpPr>
        <p:spPr bwMode="auto">
          <a:xfrm>
            <a:off x="6400800" y="4114800"/>
            <a:ext cx="1223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spcBef>
                <a:spcPct val="20000"/>
              </a:spcBef>
              <a:spcAft>
                <a:spcPct val="0"/>
              </a:spcAft>
              <a:buChar char="•"/>
              <a:defRPr sz="3200" b="1">
                <a:solidFill>
                  <a:schemeClr val="tx1"/>
                </a:solidFill>
                <a:latin typeface="Arial" pitchFamily="34" charset="0"/>
              </a:defRPr>
            </a:lvl6pPr>
            <a:lvl7pPr marL="2971800" indent="-228600" eaLnBrk="0" fontAlgn="base" hangingPunct="0">
              <a:spcBef>
                <a:spcPct val="20000"/>
              </a:spcBef>
              <a:spcAft>
                <a:spcPct val="0"/>
              </a:spcAft>
              <a:buChar char="•"/>
              <a:defRPr sz="3200" b="1">
                <a:solidFill>
                  <a:schemeClr val="tx1"/>
                </a:solidFill>
                <a:latin typeface="Arial" pitchFamily="34" charset="0"/>
              </a:defRPr>
            </a:lvl7pPr>
            <a:lvl8pPr marL="3429000" indent="-228600" eaLnBrk="0" fontAlgn="base" hangingPunct="0">
              <a:spcBef>
                <a:spcPct val="20000"/>
              </a:spcBef>
              <a:spcAft>
                <a:spcPct val="0"/>
              </a:spcAft>
              <a:buChar char="•"/>
              <a:defRPr sz="3200" b="1">
                <a:solidFill>
                  <a:schemeClr val="tx1"/>
                </a:solidFill>
                <a:latin typeface="Arial" pitchFamily="34" charset="0"/>
              </a:defRPr>
            </a:lvl8pPr>
            <a:lvl9pPr marL="3886200" indent="-228600" eaLnBrk="0" fontAlgn="base" hangingPunct="0">
              <a:spcBef>
                <a:spcPct val="20000"/>
              </a:spcBef>
              <a:spcAft>
                <a:spcPct val="0"/>
              </a:spcAft>
              <a:buChar char="•"/>
              <a:defRPr sz="3200" b="1">
                <a:solidFill>
                  <a:schemeClr val="tx1"/>
                </a:solidFill>
                <a:latin typeface="Arial" pitchFamily="34" charset="0"/>
              </a:defRPr>
            </a:lvl9pPr>
          </a:lstStyle>
          <a:p>
            <a:pPr eaLnBrk="1" hangingPunct="1">
              <a:buFontTx/>
              <a:buNone/>
            </a:pPr>
            <a:r>
              <a:rPr lang="en-US" altLang="en-US" sz="1800" dirty="0">
                <a:solidFill>
                  <a:srgbClr val="FF6600"/>
                </a:solidFill>
                <a:latin typeface="Calibri" pitchFamily="34" charset="0"/>
              </a:rPr>
              <a:t>Millennials</a:t>
            </a:r>
          </a:p>
        </p:txBody>
      </p:sp>
    </p:spTree>
    <p:extLst>
      <p:ext uri="{BB962C8B-B14F-4D97-AF65-F5344CB8AC3E}">
        <p14:creationId xmlns:p14="http://schemas.microsoft.com/office/powerpoint/2010/main" val="41127360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Drug Use</a:t>
            </a:r>
            <a:endParaRPr lang="en-US" dirty="0"/>
          </a:p>
        </p:txBody>
      </p:sp>
      <p:pic>
        <p:nvPicPr>
          <p:cNvPr id="4" name="Picture 3" descr="C:\Users\Pete Markiewicz\Documents\columbia college\2018\millennials talk\-teen-drug-use-drugabuse-gov-mtf_2013_past_month_use.jpg"/>
          <p:cNvPicPr>
            <a:picLocks noChangeAspect="1" noChangeArrowheads="1"/>
          </p:cNvPicPr>
          <p:nvPr/>
        </p:nvPicPr>
        <p:blipFill rotWithShape="1">
          <a:blip r:embed="rId2">
            <a:extLst>
              <a:ext uri="{28A0092B-C50C-407E-A947-70E740481C1C}">
                <a14:useLocalDpi xmlns:a14="http://schemas.microsoft.com/office/drawing/2010/main" val="0"/>
              </a:ext>
            </a:extLst>
          </a:blip>
          <a:srcRect b="2536"/>
          <a:stretch/>
        </p:blipFill>
        <p:spPr bwMode="auto">
          <a:xfrm>
            <a:off x="990600" y="1371600"/>
            <a:ext cx="7010400" cy="5124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3124200"/>
            <a:ext cx="2157963" cy="261610"/>
          </a:xfrm>
          <a:prstGeom prst="rect">
            <a:avLst/>
          </a:prstGeom>
          <a:noFill/>
        </p:spPr>
        <p:txBody>
          <a:bodyPr wrap="none" rtlCol="0">
            <a:spAutoFit/>
          </a:bodyPr>
          <a:lstStyle/>
          <a:p>
            <a:pPr>
              <a:buNone/>
            </a:pPr>
            <a:r>
              <a:rPr lang="en-US" sz="1100" dirty="0" smtClean="0">
                <a:solidFill>
                  <a:srgbClr val="002060"/>
                </a:solidFill>
              </a:rPr>
              <a:t>Boomers were the stonedest!</a:t>
            </a:r>
            <a:endParaRPr lang="en-US" sz="1100" dirty="0">
              <a:solidFill>
                <a:srgbClr val="002060"/>
              </a:solidFill>
            </a:endParaRPr>
          </a:p>
        </p:txBody>
      </p:sp>
    </p:spTree>
    <p:extLst>
      <p:ext uri="{BB962C8B-B14F-4D97-AF65-F5344CB8AC3E}">
        <p14:creationId xmlns:p14="http://schemas.microsoft.com/office/powerpoint/2010/main" val="1139220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b="1" dirty="0" smtClean="0"/>
              <a:t>Generations = Cohorts</a:t>
            </a:r>
          </a:p>
        </p:txBody>
      </p:sp>
      <p:sp>
        <p:nvSpPr>
          <p:cNvPr id="33795" name="Rectangle 3"/>
          <p:cNvSpPr>
            <a:spLocks noGrp="1" noChangeArrowheads="1"/>
          </p:cNvSpPr>
          <p:nvPr>
            <p:ph type="body" idx="1"/>
          </p:nvPr>
        </p:nvSpPr>
        <p:spPr/>
        <p:txBody>
          <a:bodyPr/>
          <a:lstStyle/>
          <a:p>
            <a:r>
              <a:rPr lang="en-US" altLang="en-US" sz="2800" dirty="0" smtClean="0">
                <a:solidFill>
                  <a:srgbClr val="FF6600"/>
                </a:solidFill>
                <a:latin typeface="Arial" pitchFamily="34" charset="0"/>
              </a:rPr>
              <a:t>People born during a particular time in history</a:t>
            </a:r>
          </a:p>
          <a:p>
            <a:pPr lvl="1"/>
            <a:r>
              <a:rPr lang="en-US" altLang="en-US" sz="2400" dirty="0" smtClean="0">
                <a:solidFill>
                  <a:srgbClr val="CCFFCC"/>
                </a:solidFill>
                <a:latin typeface="Arial" pitchFamily="34" charset="0"/>
              </a:rPr>
              <a:t>Grow up </a:t>
            </a:r>
            <a:r>
              <a:rPr lang="en-US" altLang="en-US" sz="2400" dirty="0" smtClean="0">
                <a:latin typeface="Arial" pitchFamily="34" charset="0"/>
              </a:rPr>
              <a:t>in a common cultural “zeitgeist”</a:t>
            </a:r>
          </a:p>
          <a:p>
            <a:pPr lvl="1"/>
            <a:r>
              <a:rPr lang="en-US" altLang="en-US" sz="2400" dirty="0" smtClean="0">
                <a:solidFill>
                  <a:srgbClr val="CCFFCC"/>
                </a:solidFill>
                <a:latin typeface="Arial" pitchFamily="34" charset="0"/>
              </a:rPr>
              <a:t>Internalize</a:t>
            </a:r>
            <a:r>
              <a:rPr lang="en-US" altLang="en-US" sz="2400" dirty="0" smtClean="0">
                <a:latin typeface="Arial" pitchFamily="34" charset="0"/>
              </a:rPr>
              <a:t> that “zeitgeist” as they age</a:t>
            </a:r>
          </a:p>
          <a:p>
            <a:pPr lvl="1"/>
            <a:r>
              <a:rPr lang="en-US" altLang="en-US" sz="2400" dirty="0" smtClean="0">
                <a:solidFill>
                  <a:srgbClr val="CCFFCC"/>
                </a:solidFill>
                <a:latin typeface="Arial" pitchFamily="34" charset="0"/>
              </a:rPr>
              <a:t>Understand</a:t>
            </a:r>
            <a:r>
              <a:rPr lang="en-US" altLang="en-US" sz="2400" dirty="0" smtClean="0">
                <a:latin typeface="Arial" pitchFamily="34" charset="0"/>
              </a:rPr>
              <a:t> change in terms of their original zeitgeist</a:t>
            </a:r>
          </a:p>
          <a:p>
            <a:r>
              <a:rPr lang="en-US" altLang="en-US" sz="2800" dirty="0" smtClean="0">
                <a:solidFill>
                  <a:srgbClr val="FF6600"/>
                </a:solidFill>
                <a:latin typeface="Arial" pitchFamily="34" charset="0"/>
              </a:rPr>
              <a:t>“Cultural messages” come from</a:t>
            </a:r>
          </a:p>
          <a:p>
            <a:pPr lvl="1"/>
            <a:r>
              <a:rPr lang="en-US" altLang="en-US" sz="2400" dirty="0" smtClean="0">
                <a:solidFill>
                  <a:srgbClr val="CCFFCC"/>
                </a:solidFill>
                <a:latin typeface="Arial" pitchFamily="34" charset="0"/>
              </a:rPr>
              <a:t>Parents </a:t>
            </a:r>
          </a:p>
          <a:p>
            <a:pPr lvl="1"/>
            <a:r>
              <a:rPr lang="en-US" altLang="en-US" sz="2400" dirty="0" smtClean="0">
                <a:solidFill>
                  <a:srgbClr val="CCFFCC"/>
                </a:solidFill>
                <a:latin typeface="Arial" pitchFamily="34" charset="0"/>
              </a:rPr>
              <a:t>Child-raising</a:t>
            </a:r>
            <a:r>
              <a:rPr lang="en-US" altLang="en-US" sz="2400" dirty="0" smtClean="0">
                <a:latin typeface="Arial" pitchFamily="34" charset="0"/>
              </a:rPr>
              <a:t> theories/manuals</a:t>
            </a:r>
          </a:p>
          <a:p>
            <a:pPr lvl="1"/>
            <a:r>
              <a:rPr lang="en-US" altLang="en-US" sz="2400" dirty="0" smtClean="0">
                <a:solidFill>
                  <a:srgbClr val="CCFFCC"/>
                </a:solidFill>
                <a:latin typeface="Arial" pitchFamily="34" charset="0"/>
              </a:rPr>
              <a:t>Media Pop-Culture</a:t>
            </a:r>
            <a:r>
              <a:rPr lang="en-US" altLang="en-US" sz="2400" dirty="0" smtClean="0">
                <a:latin typeface="Arial" pitchFamily="34" charset="0"/>
              </a:rPr>
              <a:t> view of the child</a:t>
            </a:r>
          </a:p>
          <a:p>
            <a:pPr>
              <a:buFontTx/>
              <a:buNone/>
            </a:pPr>
            <a:endParaRPr lang="en-US" altLang="en-US" sz="2800" dirty="0" smtClean="0">
              <a:latin typeface="Arial" pitchFamily="34" charset="0"/>
            </a:endParaRPr>
          </a:p>
        </p:txBody>
      </p:sp>
      <p:pic>
        <p:nvPicPr>
          <p:cNvPr id="102404" name="Picture 4" descr="Image result for coho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152400"/>
            <a:ext cx="2095500" cy="139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383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Outer vs. Inner Values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0701949"/>
              </p:ext>
            </p:extLst>
          </p:nvPr>
        </p:nvGraphicFramePr>
        <p:xfrm>
          <a:off x="512210" y="1371600"/>
          <a:ext cx="86106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3352800" y="6581001"/>
            <a:ext cx="5791200" cy="276999"/>
          </a:xfrm>
          <a:prstGeom prst="rect">
            <a:avLst/>
          </a:prstGeom>
        </p:spPr>
        <p:txBody>
          <a:bodyPr wrap="square">
            <a:spAutoFit/>
          </a:bodyPr>
          <a:lstStyle/>
          <a:p>
            <a:pPr algn="r" fontAlgn="b">
              <a:buNone/>
            </a:pPr>
            <a:r>
              <a:rPr lang="en-US" sz="1200" dirty="0">
                <a:hlinkClick r:id="rId3"/>
              </a:rPr>
              <a:t>https://</a:t>
            </a:r>
            <a:r>
              <a:rPr lang="en-US" sz="1200" dirty="0" smtClean="0">
                <a:hlinkClick r:id="rId3"/>
              </a:rPr>
              <a:t>www.heri.ucla.edu/monographs/50YearTrendsMonograph2016.pdf</a:t>
            </a:r>
            <a:r>
              <a:rPr lang="en-US" sz="1200" dirty="0" smtClean="0"/>
              <a:t> </a:t>
            </a:r>
            <a:endParaRPr lang="en-US" sz="1200" b="0" dirty="0">
              <a:solidFill>
                <a:srgbClr val="000000"/>
              </a:solidFill>
              <a:latin typeface="Calibri"/>
            </a:endParaRPr>
          </a:p>
        </p:txBody>
      </p:sp>
      <p:sp>
        <p:nvSpPr>
          <p:cNvPr id="7" name="TextBox 6"/>
          <p:cNvSpPr txBox="1"/>
          <p:nvPr/>
        </p:nvSpPr>
        <p:spPr>
          <a:xfrm>
            <a:off x="4724400" y="2819400"/>
            <a:ext cx="2609497" cy="338554"/>
          </a:xfrm>
          <a:prstGeom prst="rect">
            <a:avLst/>
          </a:prstGeom>
          <a:noFill/>
        </p:spPr>
        <p:txBody>
          <a:bodyPr wrap="none" rtlCol="0">
            <a:spAutoFit/>
          </a:bodyPr>
          <a:lstStyle/>
          <a:p>
            <a:pPr>
              <a:buNone/>
            </a:pPr>
            <a:r>
              <a:rPr lang="en-US" sz="1600" dirty="0" smtClean="0">
                <a:solidFill>
                  <a:srgbClr val="FF6600"/>
                </a:solidFill>
              </a:rPr>
              <a:t>“Be Well-Off Financially”</a:t>
            </a:r>
            <a:endParaRPr lang="en-US" sz="1600" dirty="0">
              <a:solidFill>
                <a:srgbClr val="FF6600"/>
              </a:solidFill>
            </a:endParaRPr>
          </a:p>
        </p:txBody>
      </p:sp>
      <p:sp>
        <p:nvSpPr>
          <p:cNvPr id="8" name="TextBox 7"/>
          <p:cNvSpPr txBox="1"/>
          <p:nvPr/>
        </p:nvSpPr>
        <p:spPr>
          <a:xfrm>
            <a:off x="4733925" y="4038600"/>
            <a:ext cx="3305713" cy="338554"/>
          </a:xfrm>
          <a:prstGeom prst="rect">
            <a:avLst/>
          </a:prstGeom>
          <a:noFill/>
        </p:spPr>
        <p:txBody>
          <a:bodyPr wrap="none" rtlCol="0">
            <a:spAutoFit/>
          </a:bodyPr>
          <a:lstStyle/>
          <a:p>
            <a:pPr>
              <a:buNone/>
            </a:pPr>
            <a:r>
              <a:rPr lang="en-US" sz="1600" dirty="0" smtClean="0">
                <a:solidFill>
                  <a:srgbClr val="FF6600"/>
                </a:solidFill>
              </a:rPr>
              <a:t>“Meaningful Philosophy of Life”</a:t>
            </a:r>
            <a:endParaRPr lang="en-US" sz="1600" dirty="0">
              <a:solidFill>
                <a:srgbClr val="FF6600"/>
              </a:solidFill>
            </a:endParaRPr>
          </a:p>
        </p:txBody>
      </p:sp>
      <p:sp>
        <p:nvSpPr>
          <p:cNvPr id="9" name="TextBox 8"/>
          <p:cNvSpPr txBox="1"/>
          <p:nvPr/>
        </p:nvSpPr>
        <p:spPr>
          <a:xfrm rot="16200000">
            <a:off x="-455841" y="3301615"/>
            <a:ext cx="1585819" cy="400110"/>
          </a:xfrm>
          <a:prstGeom prst="rect">
            <a:avLst/>
          </a:prstGeom>
          <a:noFill/>
        </p:spPr>
        <p:txBody>
          <a:bodyPr wrap="none" rtlCol="0">
            <a:spAutoFit/>
          </a:bodyPr>
          <a:lstStyle/>
          <a:p>
            <a:pPr>
              <a:buNone/>
            </a:pPr>
            <a:r>
              <a:rPr lang="en-US" sz="2000" dirty="0" smtClean="0"/>
              <a:t>% Agreeing</a:t>
            </a:r>
            <a:endParaRPr lang="en-US" sz="2000" dirty="0"/>
          </a:p>
        </p:txBody>
      </p:sp>
    </p:spTree>
    <p:extLst>
      <p:ext uri="{BB962C8B-B14F-4D97-AF65-F5344CB8AC3E}">
        <p14:creationId xmlns:p14="http://schemas.microsoft.com/office/powerpoint/2010/main" val="4225602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ltLang="en-US" dirty="0" smtClean="0">
                <a:latin typeface="Arial Black" pitchFamily="34" charset="0"/>
              </a:rPr>
              <a:t>Delayed Adults?</a:t>
            </a:r>
          </a:p>
        </p:txBody>
      </p:sp>
      <p:sp>
        <p:nvSpPr>
          <p:cNvPr id="137219" name="Rectangle 3"/>
          <p:cNvSpPr>
            <a:spLocks noGrp="1" noChangeArrowheads="1"/>
          </p:cNvSpPr>
          <p:nvPr>
            <p:ph type="body" idx="1"/>
          </p:nvPr>
        </p:nvSpPr>
        <p:spPr/>
        <p:txBody>
          <a:bodyPr/>
          <a:lstStyle/>
          <a:p>
            <a:r>
              <a:rPr lang="en-US" altLang="en-US" sz="2800" dirty="0" smtClean="0">
                <a:solidFill>
                  <a:srgbClr val="FF6600"/>
                </a:solidFill>
                <a:latin typeface="Arial" pitchFamily="34" charset="0"/>
              </a:rPr>
              <a:t>Less than ½ of Millennials</a:t>
            </a:r>
            <a:r>
              <a:rPr lang="en-US" altLang="en-US" sz="2800" dirty="0" smtClean="0">
                <a:latin typeface="Arial" pitchFamily="34" charset="0"/>
              </a:rPr>
              <a:t> have ever held a job before reaching college</a:t>
            </a:r>
          </a:p>
          <a:p>
            <a:r>
              <a:rPr lang="en-US" altLang="en-US" sz="2800" dirty="0" smtClean="0">
                <a:solidFill>
                  <a:srgbClr val="FF6600"/>
                </a:solidFill>
                <a:latin typeface="Arial" pitchFamily="34" charset="0"/>
              </a:rPr>
              <a:t>Millennials</a:t>
            </a:r>
            <a:r>
              <a:rPr lang="en-US" altLang="en-US" sz="2800" dirty="0" smtClean="0">
                <a:latin typeface="Arial" pitchFamily="34" charset="0"/>
              </a:rPr>
              <a:t> are just beginning to buy their first cars</a:t>
            </a:r>
          </a:p>
          <a:p>
            <a:r>
              <a:rPr lang="en-US" altLang="en-US" sz="2800" dirty="0" smtClean="0">
                <a:solidFill>
                  <a:srgbClr val="FF6600"/>
                </a:solidFill>
                <a:latin typeface="Arial" pitchFamily="34" charset="0"/>
              </a:rPr>
              <a:t>More Millennials</a:t>
            </a:r>
            <a:r>
              <a:rPr lang="en-US" altLang="en-US" sz="2800" dirty="0" smtClean="0">
                <a:latin typeface="Arial" pitchFamily="34" charset="0"/>
              </a:rPr>
              <a:t> depend on </a:t>
            </a:r>
            <a:br>
              <a:rPr lang="en-US" altLang="en-US" sz="2800" dirty="0" smtClean="0">
                <a:latin typeface="Arial" pitchFamily="34" charset="0"/>
              </a:rPr>
            </a:br>
            <a:r>
              <a:rPr lang="en-US" altLang="en-US" sz="2800" dirty="0" smtClean="0">
                <a:latin typeface="Arial" pitchFamily="34" charset="0"/>
              </a:rPr>
              <a:t>their parents before and </a:t>
            </a:r>
            <a:br>
              <a:rPr lang="en-US" altLang="en-US" sz="2800" dirty="0" smtClean="0">
                <a:latin typeface="Arial" pitchFamily="34" charset="0"/>
              </a:rPr>
            </a:br>
            <a:r>
              <a:rPr lang="en-US" altLang="en-US" sz="2800" dirty="0" smtClean="0">
                <a:latin typeface="Arial" pitchFamily="34" charset="0"/>
              </a:rPr>
              <a:t>after graduation for support</a:t>
            </a:r>
          </a:p>
          <a:p>
            <a:pPr marL="0" indent="0">
              <a:buNone/>
            </a:pPr>
            <a:endParaRPr lang="en-US" altLang="en-US" sz="2800" dirty="0" smtClean="0">
              <a:latin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36370916"/>
              </p:ext>
            </p:extLst>
          </p:nvPr>
        </p:nvGraphicFramePr>
        <p:xfrm>
          <a:off x="6742424" y="3810000"/>
          <a:ext cx="2149164" cy="2819400"/>
        </p:xfrm>
        <a:graphic>
          <a:graphicData uri="http://schemas.openxmlformats.org/presentationml/2006/ole">
            <mc:AlternateContent xmlns:mc="http://schemas.openxmlformats.org/markup-compatibility/2006">
              <mc:Choice xmlns:v="urn:schemas-microsoft-com:vml" Requires="v">
                <p:oleObj spid="_x0000_s77846" name="Image" r:id="rId3" imgW="3718253" imgH="4876397" progId="Photoshop.Image.6">
                  <p:embed/>
                </p:oleObj>
              </mc:Choice>
              <mc:Fallback>
                <p:oleObj name="Image" r:id="rId3" imgW="3718253" imgH="4876397" progId="Photoshop.Image.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424" y="3810000"/>
                        <a:ext cx="2149164" cy="2819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52909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Teen Labor Force Participation</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3230875"/>
              </p:ext>
            </p:extLst>
          </p:nvPr>
        </p:nvGraphicFramePr>
        <p:xfrm>
          <a:off x="457200" y="1562100"/>
          <a:ext cx="86106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219200" y="4572000"/>
            <a:ext cx="3251949" cy="646331"/>
          </a:xfrm>
          <a:prstGeom prst="rect">
            <a:avLst/>
          </a:prstGeom>
          <a:noFill/>
        </p:spPr>
        <p:txBody>
          <a:bodyPr wrap="square" rtlCol="0">
            <a:spAutoFit/>
          </a:bodyPr>
          <a:lstStyle/>
          <a:p>
            <a:pPr>
              <a:buNone/>
            </a:pPr>
            <a:r>
              <a:rPr lang="en-US" sz="1800" dirty="0" smtClean="0"/>
              <a:t>Teens continue to leave the workforce from 1970s peak</a:t>
            </a:r>
            <a:endParaRPr lang="en-US" sz="1800" dirty="0"/>
          </a:p>
        </p:txBody>
      </p:sp>
      <p:sp>
        <p:nvSpPr>
          <p:cNvPr id="6" name="TextBox 5"/>
          <p:cNvSpPr txBox="1"/>
          <p:nvPr/>
        </p:nvSpPr>
        <p:spPr>
          <a:xfrm rot="16200000">
            <a:off x="-817211" y="3332202"/>
            <a:ext cx="2034531" cy="400110"/>
          </a:xfrm>
          <a:prstGeom prst="rect">
            <a:avLst/>
          </a:prstGeom>
          <a:noFill/>
        </p:spPr>
        <p:txBody>
          <a:bodyPr wrap="none" rtlCol="0">
            <a:spAutoFit/>
          </a:bodyPr>
          <a:lstStyle/>
          <a:p>
            <a:pPr>
              <a:buNone/>
            </a:pPr>
            <a:r>
              <a:rPr lang="en-US" sz="2000" dirty="0" smtClean="0"/>
              <a:t>Participation %</a:t>
            </a:r>
            <a:endParaRPr lang="en-US" sz="2000" dirty="0"/>
          </a:p>
        </p:txBody>
      </p:sp>
      <p:sp>
        <p:nvSpPr>
          <p:cNvPr id="7" name="Rectangle 6"/>
          <p:cNvSpPr/>
          <p:nvPr/>
        </p:nvSpPr>
        <p:spPr>
          <a:xfrm>
            <a:off x="3590404" y="6396335"/>
            <a:ext cx="5553596" cy="276999"/>
          </a:xfrm>
          <a:prstGeom prst="rect">
            <a:avLst/>
          </a:prstGeom>
        </p:spPr>
        <p:txBody>
          <a:bodyPr wrap="square">
            <a:spAutoFit/>
          </a:bodyPr>
          <a:lstStyle/>
          <a:p>
            <a:pPr algn="r">
              <a:buNone/>
            </a:pPr>
            <a:r>
              <a:rPr lang="en-US" sz="1200" b="0" dirty="0">
                <a:hlinkClick r:id="rId4"/>
              </a:rPr>
              <a:t>https://</a:t>
            </a:r>
            <a:r>
              <a:rPr lang="en-US" sz="1200" b="0" dirty="0" smtClean="0">
                <a:hlinkClick r:id="rId4"/>
              </a:rPr>
              <a:t>www.bls.gov/emp/tables/civilian-labor-force-participation-rate.htm</a:t>
            </a:r>
            <a:r>
              <a:rPr lang="en-US" sz="1200" b="0" dirty="0" smtClean="0"/>
              <a:t> </a:t>
            </a:r>
            <a:endParaRPr lang="en-US" sz="1200" dirty="0"/>
          </a:p>
        </p:txBody>
      </p:sp>
      <p:sp>
        <p:nvSpPr>
          <p:cNvPr id="8" name="TextBox 7"/>
          <p:cNvSpPr txBox="1"/>
          <p:nvPr/>
        </p:nvSpPr>
        <p:spPr>
          <a:xfrm>
            <a:off x="7431593" y="3563034"/>
            <a:ext cx="840295" cy="400110"/>
          </a:xfrm>
          <a:prstGeom prst="rect">
            <a:avLst/>
          </a:prstGeom>
          <a:noFill/>
        </p:spPr>
        <p:txBody>
          <a:bodyPr wrap="none" rtlCol="0">
            <a:spAutoFit/>
          </a:bodyPr>
          <a:lstStyle/>
          <a:p>
            <a:pPr>
              <a:buNone/>
            </a:pPr>
            <a:r>
              <a:rPr lang="en-US" sz="2000" dirty="0" smtClean="0">
                <a:solidFill>
                  <a:srgbClr val="CCFFCC"/>
                </a:solidFill>
              </a:rPr>
              <a:t>16-24</a:t>
            </a:r>
          </a:p>
        </p:txBody>
      </p:sp>
      <p:sp>
        <p:nvSpPr>
          <p:cNvPr id="9" name="TextBox 8"/>
          <p:cNvSpPr txBox="1"/>
          <p:nvPr/>
        </p:nvSpPr>
        <p:spPr>
          <a:xfrm>
            <a:off x="7405113" y="2276385"/>
            <a:ext cx="840295" cy="400110"/>
          </a:xfrm>
          <a:prstGeom prst="rect">
            <a:avLst/>
          </a:prstGeom>
          <a:noFill/>
        </p:spPr>
        <p:txBody>
          <a:bodyPr wrap="none" rtlCol="0">
            <a:spAutoFit/>
          </a:bodyPr>
          <a:lstStyle/>
          <a:p>
            <a:pPr>
              <a:buNone/>
            </a:pPr>
            <a:r>
              <a:rPr lang="en-US" sz="2000" dirty="0" smtClean="0">
                <a:solidFill>
                  <a:srgbClr val="CCFFCC"/>
                </a:solidFill>
              </a:rPr>
              <a:t>25-54</a:t>
            </a:r>
          </a:p>
        </p:txBody>
      </p:sp>
      <p:sp>
        <p:nvSpPr>
          <p:cNvPr id="10" name="TextBox 9"/>
          <p:cNvSpPr txBox="1"/>
          <p:nvPr/>
        </p:nvSpPr>
        <p:spPr>
          <a:xfrm>
            <a:off x="7431593" y="4114800"/>
            <a:ext cx="619080" cy="400110"/>
          </a:xfrm>
          <a:prstGeom prst="rect">
            <a:avLst/>
          </a:prstGeom>
          <a:noFill/>
        </p:spPr>
        <p:txBody>
          <a:bodyPr wrap="none" rtlCol="0">
            <a:spAutoFit/>
          </a:bodyPr>
          <a:lstStyle/>
          <a:p>
            <a:pPr>
              <a:buNone/>
            </a:pPr>
            <a:r>
              <a:rPr lang="en-US" sz="2000" dirty="0" smtClean="0">
                <a:solidFill>
                  <a:srgbClr val="CCFFCC"/>
                </a:solidFill>
              </a:rPr>
              <a:t>55+</a:t>
            </a:r>
          </a:p>
        </p:txBody>
      </p:sp>
      <p:sp>
        <p:nvSpPr>
          <p:cNvPr id="11" name="TextBox 10"/>
          <p:cNvSpPr txBox="1"/>
          <p:nvPr/>
        </p:nvSpPr>
        <p:spPr>
          <a:xfrm>
            <a:off x="4724400" y="2330325"/>
            <a:ext cx="684803" cy="369332"/>
          </a:xfrm>
          <a:prstGeom prst="rect">
            <a:avLst/>
          </a:prstGeom>
          <a:noFill/>
        </p:spPr>
        <p:txBody>
          <a:bodyPr wrap="none" rtlCol="0">
            <a:spAutoFit/>
          </a:bodyPr>
          <a:lstStyle/>
          <a:p>
            <a:pPr>
              <a:buNone/>
            </a:pPr>
            <a:r>
              <a:rPr lang="en-US" sz="1800" dirty="0" smtClean="0">
                <a:solidFill>
                  <a:srgbClr val="FF6600"/>
                </a:solidFill>
              </a:rPr>
              <a:t>Xers</a:t>
            </a:r>
          </a:p>
        </p:txBody>
      </p:sp>
      <p:sp>
        <p:nvSpPr>
          <p:cNvPr id="12" name="TextBox 11"/>
          <p:cNvSpPr txBox="1"/>
          <p:nvPr/>
        </p:nvSpPr>
        <p:spPr>
          <a:xfrm>
            <a:off x="7431593" y="2831068"/>
            <a:ext cx="1364476" cy="369332"/>
          </a:xfrm>
          <a:prstGeom prst="rect">
            <a:avLst/>
          </a:prstGeom>
          <a:noFill/>
        </p:spPr>
        <p:txBody>
          <a:bodyPr wrap="none" rtlCol="0">
            <a:spAutoFit/>
          </a:bodyPr>
          <a:lstStyle/>
          <a:p>
            <a:pPr>
              <a:buNone/>
            </a:pPr>
            <a:r>
              <a:rPr lang="en-US" sz="1800" dirty="0" smtClean="0">
                <a:solidFill>
                  <a:srgbClr val="FF6600"/>
                </a:solidFill>
              </a:rPr>
              <a:t>Millennials</a:t>
            </a:r>
          </a:p>
        </p:txBody>
      </p:sp>
      <p:sp>
        <p:nvSpPr>
          <p:cNvPr id="13" name="TextBox 12"/>
          <p:cNvSpPr txBox="1"/>
          <p:nvPr/>
        </p:nvSpPr>
        <p:spPr>
          <a:xfrm>
            <a:off x="2168899" y="2831008"/>
            <a:ext cx="1184940" cy="369332"/>
          </a:xfrm>
          <a:prstGeom prst="rect">
            <a:avLst/>
          </a:prstGeom>
          <a:noFill/>
        </p:spPr>
        <p:txBody>
          <a:bodyPr wrap="none" rtlCol="0">
            <a:spAutoFit/>
          </a:bodyPr>
          <a:lstStyle/>
          <a:p>
            <a:pPr>
              <a:buNone/>
            </a:pPr>
            <a:r>
              <a:rPr lang="en-US" sz="1800" dirty="0" smtClean="0">
                <a:solidFill>
                  <a:srgbClr val="FF6600"/>
                </a:solidFill>
              </a:rPr>
              <a:t>Boomers</a:t>
            </a:r>
          </a:p>
        </p:txBody>
      </p:sp>
    </p:spTree>
    <p:extLst>
      <p:ext uri="{BB962C8B-B14F-4D97-AF65-F5344CB8AC3E}">
        <p14:creationId xmlns:p14="http://schemas.microsoft.com/office/powerpoint/2010/main" val="50487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a Job?</a:t>
            </a:r>
            <a:endParaRPr lang="en-US" dirty="0"/>
          </a:p>
        </p:txBody>
      </p:sp>
      <p:pic>
        <p:nvPicPr>
          <p:cNvPr id="58370" name="Picture 2" descr="C:\Users\Pete Markiewicz\Documents\columbia college\2018\millennials talk\teen-who-want-a-jo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71461"/>
            <a:ext cx="6781800" cy="4095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86200" y="3276600"/>
            <a:ext cx="2258952" cy="276999"/>
          </a:xfrm>
          <a:prstGeom prst="rect">
            <a:avLst/>
          </a:prstGeom>
          <a:noFill/>
        </p:spPr>
        <p:txBody>
          <a:bodyPr wrap="none" rtlCol="0">
            <a:spAutoFit/>
          </a:bodyPr>
          <a:lstStyle/>
          <a:p>
            <a:pPr>
              <a:buNone/>
            </a:pPr>
            <a:r>
              <a:rPr lang="en-US" sz="1200" dirty="0" smtClean="0">
                <a:solidFill>
                  <a:srgbClr val="002060"/>
                </a:solidFill>
              </a:rPr>
              <a:t>Millennial: job after college?</a:t>
            </a:r>
            <a:endParaRPr lang="en-US" sz="1200" dirty="0">
              <a:solidFill>
                <a:srgbClr val="002060"/>
              </a:solidFill>
            </a:endParaRPr>
          </a:p>
        </p:txBody>
      </p:sp>
      <p:sp>
        <p:nvSpPr>
          <p:cNvPr id="5" name="TextBox 4"/>
          <p:cNvSpPr txBox="1"/>
          <p:nvPr/>
        </p:nvSpPr>
        <p:spPr>
          <a:xfrm>
            <a:off x="1752600" y="2590800"/>
            <a:ext cx="2337756" cy="276999"/>
          </a:xfrm>
          <a:prstGeom prst="rect">
            <a:avLst/>
          </a:prstGeom>
          <a:noFill/>
        </p:spPr>
        <p:txBody>
          <a:bodyPr wrap="none" rtlCol="0">
            <a:spAutoFit/>
          </a:bodyPr>
          <a:lstStyle/>
          <a:p>
            <a:pPr>
              <a:buNone/>
            </a:pPr>
            <a:r>
              <a:rPr lang="en-US" sz="1200" dirty="0" smtClean="0">
                <a:solidFill>
                  <a:srgbClr val="002060"/>
                </a:solidFill>
              </a:rPr>
              <a:t>Xer: You want fries with that?</a:t>
            </a:r>
            <a:endParaRPr lang="en-US" sz="1200" dirty="0">
              <a:solidFill>
                <a:srgbClr val="002060"/>
              </a:solidFill>
            </a:endParaRPr>
          </a:p>
        </p:txBody>
      </p:sp>
      <p:sp>
        <p:nvSpPr>
          <p:cNvPr id="6" name="TextBox 5"/>
          <p:cNvSpPr txBox="1"/>
          <p:nvPr/>
        </p:nvSpPr>
        <p:spPr>
          <a:xfrm>
            <a:off x="5263494" y="3733800"/>
            <a:ext cx="2661306" cy="276999"/>
          </a:xfrm>
          <a:prstGeom prst="rect">
            <a:avLst/>
          </a:prstGeom>
          <a:noFill/>
        </p:spPr>
        <p:txBody>
          <a:bodyPr wrap="none" rtlCol="0">
            <a:spAutoFit/>
          </a:bodyPr>
          <a:lstStyle/>
          <a:p>
            <a:pPr>
              <a:buNone/>
            </a:pPr>
            <a:r>
              <a:rPr lang="en-US" sz="1200" dirty="0" smtClean="0">
                <a:solidFill>
                  <a:srgbClr val="002060"/>
                </a:solidFill>
              </a:rPr>
              <a:t>Plural: when am I assigned a job?</a:t>
            </a:r>
            <a:endParaRPr lang="en-US" sz="1200" dirty="0">
              <a:solidFill>
                <a:srgbClr val="002060"/>
              </a:solidFill>
            </a:endParaRPr>
          </a:p>
        </p:txBody>
      </p:sp>
    </p:spTree>
    <p:extLst>
      <p:ext uri="{BB962C8B-B14F-4D97-AF65-F5344CB8AC3E}">
        <p14:creationId xmlns:p14="http://schemas.microsoft.com/office/powerpoint/2010/main" val="3856753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 Ownership</a:t>
            </a:r>
            <a:endParaRPr lang="en-US" dirty="0"/>
          </a:p>
        </p:txBody>
      </p:sp>
      <p:sp>
        <p:nvSpPr>
          <p:cNvPr id="4" name="Rectangle 3"/>
          <p:cNvSpPr/>
          <p:nvPr/>
        </p:nvSpPr>
        <p:spPr>
          <a:xfrm>
            <a:off x="2133600" y="5934670"/>
            <a:ext cx="6981825" cy="584775"/>
          </a:xfrm>
          <a:prstGeom prst="rect">
            <a:avLst/>
          </a:prstGeom>
        </p:spPr>
        <p:txBody>
          <a:bodyPr wrap="square">
            <a:spAutoFit/>
          </a:bodyPr>
          <a:lstStyle/>
          <a:p>
            <a:pPr algn="r">
              <a:buNone/>
            </a:pPr>
            <a:r>
              <a:rPr lang="en-US" sz="1600" dirty="0">
                <a:hlinkClick r:id="rId2"/>
              </a:rPr>
              <a:t>http://</a:t>
            </a:r>
            <a:r>
              <a:rPr lang="en-US" sz="1600" dirty="0" smtClean="0">
                <a:hlinkClick r:id="rId2"/>
              </a:rPr>
              <a:t>www.latimes.com/business/autos/la-fi-hy-millennials-cars-20161223-story.html</a:t>
            </a:r>
            <a:r>
              <a:rPr lang="en-US" sz="1600" dirty="0" smtClean="0"/>
              <a:t> </a:t>
            </a:r>
            <a:endParaRPr lang="en-US" sz="1600" dirty="0"/>
          </a:p>
        </p:txBody>
      </p:sp>
      <p:pic>
        <p:nvPicPr>
          <p:cNvPr id="54274" name="Picture 2" descr="C:\Users\Pete Markiewicz\Documents\columbia college\2018\millennials talk\car-ownersh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81175"/>
            <a:ext cx="8077200" cy="39243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bwMode="auto">
          <a:xfrm rot="5400000">
            <a:off x="1866901" y="3548063"/>
            <a:ext cx="466724" cy="390525"/>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
        <p:nvSpPr>
          <p:cNvPr id="3" name="TextBox 2"/>
          <p:cNvSpPr txBox="1"/>
          <p:nvPr/>
        </p:nvSpPr>
        <p:spPr>
          <a:xfrm>
            <a:off x="599435" y="3228201"/>
            <a:ext cx="1838965" cy="276999"/>
          </a:xfrm>
          <a:prstGeom prst="rect">
            <a:avLst/>
          </a:prstGeom>
          <a:noFill/>
        </p:spPr>
        <p:txBody>
          <a:bodyPr wrap="none" rtlCol="0">
            <a:spAutoFit/>
          </a:bodyPr>
          <a:lstStyle/>
          <a:p>
            <a:pPr>
              <a:buNone/>
            </a:pPr>
            <a:r>
              <a:rPr lang="en-US" sz="1200" dirty="0" smtClean="0">
                <a:solidFill>
                  <a:srgbClr val="C00000"/>
                </a:solidFill>
              </a:rPr>
              <a:t>Small Millennial uptick</a:t>
            </a:r>
            <a:endParaRPr lang="en-US" sz="1200" dirty="0">
              <a:solidFill>
                <a:srgbClr val="C00000"/>
              </a:solidFill>
            </a:endParaRPr>
          </a:p>
        </p:txBody>
      </p:sp>
    </p:spTree>
    <p:extLst>
      <p:ext uri="{BB962C8B-B14F-4D97-AF65-F5344CB8AC3E}">
        <p14:creationId xmlns:p14="http://schemas.microsoft.com/office/powerpoint/2010/main" val="2846494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p:txBody>
          <a:bodyPr/>
          <a:lstStyle/>
          <a:p>
            <a:pPr eaLnBrk="1" hangingPunct="1"/>
            <a:r>
              <a:rPr lang="en-US" altLang="en-US" sz="3600" dirty="0" smtClean="0">
                <a:latin typeface="Arial Black" pitchFamily="34" charset="0"/>
              </a:rPr>
              <a:t>Social Norm vs/ “Inner </a:t>
            </a:r>
            <a:r>
              <a:rPr lang="en-US" altLang="en-US" sz="3600" dirty="0">
                <a:latin typeface="Arial Black" pitchFamily="34" charset="0"/>
              </a:rPr>
              <a:t>C</a:t>
            </a:r>
            <a:r>
              <a:rPr lang="en-US" altLang="en-US" sz="3600" dirty="0" smtClean="0">
                <a:latin typeface="Arial Black" pitchFamily="34" charset="0"/>
              </a:rPr>
              <a:t>ompass”</a:t>
            </a:r>
          </a:p>
        </p:txBody>
      </p:sp>
      <p:sp>
        <p:nvSpPr>
          <p:cNvPr id="144387" name="Rectangle 3"/>
          <p:cNvSpPr>
            <a:spLocks noGrp="1" noChangeArrowheads="1"/>
          </p:cNvSpPr>
          <p:nvPr>
            <p:ph type="body" sz="half" idx="4294967295"/>
          </p:nvPr>
        </p:nvSpPr>
        <p:spPr>
          <a:xfrm>
            <a:off x="304800" y="1752600"/>
            <a:ext cx="6019800" cy="4648200"/>
          </a:xfrm>
        </p:spPr>
        <p:txBody>
          <a:bodyPr/>
          <a:lstStyle/>
          <a:p>
            <a:pPr algn="ctr" eaLnBrk="1" hangingPunct="1">
              <a:lnSpc>
                <a:spcPct val="90000"/>
              </a:lnSpc>
              <a:buFontTx/>
              <a:buNone/>
            </a:pPr>
            <a:r>
              <a:rPr lang="en-US" altLang="en-US" sz="2600" dirty="0" smtClean="0">
                <a:solidFill>
                  <a:srgbClr val="FF6600"/>
                </a:solidFill>
                <a:latin typeface="Calibri" pitchFamily="34" charset="0"/>
              </a:rPr>
              <a:t>Older generations</a:t>
            </a:r>
            <a:r>
              <a:rPr lang="en-US" altLang="en-US" sz="2600" dirty="0" smtClean="0">
                <a:latin typeface="Calibri" pitchFamily="34" charset="0"/>
              </a:rPr>
              <a:t> have a feeling (excitement, sadness), and call a friend to share…</a:t>
            </a:r>
          </a:p>
          <a:p>
            <a:pPr algn="ctr" eaLnBrk="1" hangingPunct="1">
              <a:lnSpc>
                <a:spcPct val="90000"/>
              </a:lnSpc>
              <a:buFontTx/>
              <a:buNone/>
            </a:pPr>
            <a:endParaRPr lang="en-US" altLang="en-US" sz="2600" dirty="0" smtClean="0">
              <a:latin typeface="Calibri" pitchFamily="34" charset="0"/>
            </a:endParaRPr>
          </a:p>
          <a:p>
            <a:pPr algn="ctr" eaLnBrk="1" hangingPunct="1">
              <a:lnSpc>
                <a:spcPct val="90000"/>
              </a:lnSpc>
              <a:buFontTx/>
              <a:buNone/>
            </a:pPr>
            <a:endParaRPr lang="en-US" altLang="en-US" sz="2600" dirty="0" smtClean="0">
              <a:latin typeface="Calibri" pitchFamily="34" charset="0"/>
            </a:endParaRPr>
          </a:p>
          <a:p>
            <a:pPr algn="ctr" eaLnBrk="1" hangingPunct="1">
              <a:lnSpc>
                <a:spcPct val="90000"/>
              </a:lnSpc>
              <a:buFontTx/>
              <a:buNone/>
            </a:pPr>
            <a:r>
              <a:rPr lang="en-US" altLang="en-US" sz="2600" dirty="0" smtClean="0">
                <a:solidFill>
                  <a:srgbClr val="FF6600"/>
                </a:solidFill>
                <a:latin typeface="Calibri" pitchFamily="34" charset="0"/>
              </a:rPr>
              <a:t>Millennials</a:t>
            </a:r>
            <a:r>
              <a:rPr lang="en-US" altLang="en-US" sz="2600" dirty="0" smtClean="0">
                <a:latin typeface="Calibri" pitchFamily="34" charset="0"/>
              </a:rPr>
              <a:t> call a friend to get their next feeling…</a:t>
            </a:r>
          </a:p>
          <a:p>
            <a:pPr algn="ctr" eaLnBrk="1" hangingPunct="1">
              <a:lnSpc>
                <a:spcPct val="90000"/>
              </a:lnSpc>
              <a:buFontTx/>
              <a:buNone/>
            </a:pPr>
            <a:endParaRPr lang="en-US" altLang="en-US" sz="1600" i="1" dirty="0" smtClean="0">
              <a:solidFill>
                <a:srgbClr val="FFFFCC"/>
              </a:solidFill>
              <a:latin typeface="Calibri" pitchFamily="34" charset="0"/>
            </a:endParaRPr>
          </a:p>
          <a:p>
            <a:pPr algn="ctr" eaLnBrk="1" hangingPunct="1">
              <a:lnSpc>
                <a:spcPct val="90000"/>
              </a:lnSpc>
              <a:buFontTx/>
              <a:buNone/>
            </a:pPr>
            <a:endParaRPr lang="en-US" altLang="en-US" sz="1600" i="1" dirty="0" smtClean="0">
              <a:solidFill>
                <a:srgbClr val="FFFFCC"/>
              </a:solidFill>
              <a:latin typeface="Calibri" pitchFamily="34" charset="0"/>
            </a:endParaRPr>
          </a:p>
          <a:p>
            <a:pPr algn="ctr" eaLnBrk="1" hangingPunct="1">
              <a:lnSpc>
                <a:spcPct val="90000"/>
              </a:lnSpc>
              <a:buFontTx/>
              <a:buNone/>
            </a:pPr>
            <a:r>
              <a:rPr lang="en-US" altLang="en-US" sz="2400" i="1" dirty="0" smtClean="0">
                <a:solidFill>
                  <a:srgbClr val="FFFFCC"/>
                </a:solidFill>
                <a:latin typeface="Calibri" pitchFamily="34" charset="0"/>
              </a:rPr>
              <a:t>Millennials consult the group to know </a:t>
            </a:r>
          </a:p>
          <a:p>
            <a:pPr algn="ctr" eaLnBrk="1" hangingPunct="1">
              <a:lnSpc>
                <a:spcPct val="90000"/>
              </a:lnSpc>
              <a:buFontTx/>
              <a:buNone/>
            </a:pPr>
            <a:r>
              <a:rPr lang="en-US" altLang="en-US" sz="2400" i="1" dirty="0" smtClean="0">
                <a:solidFill>
                  <a:srgbClr val="FFFFCC"/>
                </a:solidFill>
                <a:latin typeface="Calibri" pitchFamily="34" charset="0"/>
              </a:rPr>
              <a:t>what to think/feel next! – Sherri Turkle, MIT</a:t>
            </a:r>
          </a:p>
        </p:txBody>
      </p:sp>
      <p:pic>
        <p:nvPicPr>
          <p:cNvPr id="14438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150" y="1828800"/>
            <a:ext cx="23812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5027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Social Norms</a:t>
            </a:r>
            <a:endParaRPr lang="en-US" dirty="0"/>
          </a:p>
        </p:txBody>
      </p:sp>
      <p:pic>
        <p:nvPicPr>
          <p:cNvPr id="61442" name="Picture 2" descr="C:\Users\Pete Markiewicz\Documents\columbia college\2018\millennials talk\bbc-gun-control-convergence_100497256_gun_ownership_640-n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058" y="1600200"/>
            <a:ext cx="6484142"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93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p:txBody>
          <a:bodyPr/>
          <a:lstStyle/>
          <a:p>
            <a:pPr eaLnBrk="1" hangingPunct="1"/>
            <a:r>
              <a:rPr lang="en-US" altLang="en-US" dirty="0" smtClean="0">
                <a:latin typeface="Arial Black" pitchFamily="34" charset="0"/>
              </a:rPr>
              <a:t>Everything is Negotiable</a:t>
            </a:r>
          </a:p>
        </p:txBody>
      </p:sp>
      <p:sp>
        <p:nvSpPr>
          <p:cNvPr id="72707" name="TextBox 3"/>
          <p:cNvSpPr txBox="1">
            <a:spLocks noChangeArrowheads="1"/>
          </p:cNvSpPr>
          <p:nvPr/>
        </p:nvSpPr>
        <p:spPr bwMode="auto">
          <a:xfrm>
            <a:off x="381000" y="1524000"/>
            <a:ext cx="5334000" cy="409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aseline="-25000">
                <a:solidFill>
                  <a:schemeClr val="tx1"/>
                </a:solidFill>
                <a:latin typeface="Arial" pitchFamily="34" charset="0"/>
                <a:ea typeface="ＭＳ Ｐゴシック" pitchFamily="34" charset="-128"/>
              </a:defRPr>
            </a:lvl1pPr>
            <a:lvl2pPr marL="742950" indent="-285750">
              <a:defRPr baseline="-25000">
                <a:solidFill>
                  <a:schemeClr val="tx1"/>
                </a:solidFill>
                <a:latin typeface="Arial" pitchFamily="34" charset="0"/>
                <a:ea typeface="ＭＳ Ｐゴシック" pitchFamily="34" charset="-128"/>
              </a:defRPr>
            </a:lvl2pPr>
            <a:lvl3pPr marL="1143000" indent="-228600">
              <a:defRPr baseline="-25000">
                <a:solidFill>
                  <a:schemeClr val="tx1"/>
                </a:solidFill>
                <a:latin typeface="Arial" pitchFamily="34" charset="0"/>
                <a:ea typeface="ＭＳ Ｐゴシック" pitchFamily="34" charset="-128"/>
              </a:defRPr>
            </a:lvl3pPr>
            <a:lvl4pPr marL="1600200" indent="-228600">
              <a:defRPr baseline="-25000">
                <a:solidFill>
                  <a:schemeClr val="tx1"/>
                </a:solidFill>
                <a:latin typeface="Arial" pitchFamily="34" charset="0"/>
                <a:ea typeface="ＭＳ Ｐゴシック" pitchFamily="34" charset="-128"/>
              </a:defRPr>
            </a:lvl4pPr>
            <a:lvl5pPr marL="2057400" indent="-228600">
              <a:defRPr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9pPr>
          </a:lstStyle>
          <a:p>
            <a:pPr>
              <a:buNone/>
            </a:pPr>
            <a:r>
              <a:rPr lang="en-US" altLang="en-US" sz="3200" b="0" i="1" dirty="0">
                <a:solidFill>
                  <a:srgbClr val="FFFFCC"/>
                </a:solidFill>
                <a:latin typeface="Calibri" pitchFamily="34" charset="0"/>
              </a:rPr>
              <a:t>“…Older people use their mobile phones to "micro-co-ordinate" with partners during </a:t>
            </a:r>
            <a:br>
              <a:rPr lang="en-US" altLang="en-US" sz="3200" b="0" i="1" dirty="0">
                <a:solidFill>
                  <a:srgbClr val="FFFFCC"/>
                </a:solidFill>
                <a:latin typeface="Calibri" pitchFamily="34" charset="0"/>
              </a:rPr>
            </a:br>
            <a:r>
              <a:rPr lang="en-US" altLang="en-US" sz="3200" b="0" i="1" dirty="0">
                <a:solidFill>
                  <a:srgbClr val="FFFFCC"/>
                </a:solidFill>
                <a:latin typeface="Calibri" pitchFamily="34" charset="0"/>
              </a:rPr>
              <a:t>the day in order to run their errands more efficiently and … younger people, who have never known paper diaries or an unconnected world, micro-co-ordinate in order to avoid committing themselves to any fixed meeting time, location or person at all. After all, a better opportunity might yet present itself</a:t>
            </a:r>
            <a:r>
              <a:rPr lang="en-US" altLang="en-US" sz="3200" b="0" i="1" dirty="0" smtClean="0">
                <a:solidFill>
                  <a:srgbClr val="FFFFCC"/>
                </a:solidFill>
                <a:latin typeface="Calibri" pitchFamily="34" charset="0"/>
              </a:rPr>
              <a:t>…</a:t>
            </a:r>
          </a:p>
          <a:p>
            <a:pPr>
              <a:buNone/>
            </a:pPr>
            <a:r>
              <a:rPr lang="en-US" altLang="en-US" sz="3200" b="0" i="1" dirty="0">
                <a:solidFill>
                  <a:srgbClr val="FFFFCC"/>
                </a:solidFill>
                <a:latin typeface="Calibri" pitchFamily="34" charset="0"/>
              </a:rPr>
              <a:t/>
            </a:r>
            <a:br>
              <a:rPr lang="en-US" altLang="en-US" sz="3200" b="0" i="1" dirty="0">
                <a:solidFill>
                  <a:srgbClr val="FFFFCC"/>
                </a:solidFill>
                <a:latin typeface="Calibri" pitchFamily="34" charset="0"/>
              </a:rPr>
            </a:br>
            <a:r>
              <a:rPr lang="en-US" altLang="en-US" sz="3200" b="0" i="1" dirty="0">
                <a:latin typeface="Calibri" pitchFamily="34" charset="0"/>
              </a:rPr>
              <a:t>-The Economist,” Homo Mobilis, April 10, 2008</a:t>
            </a:r>
            <a:br>
              <a:rPr lang="en-US" altLang="en-US" sz="3200" b="0" i="1" dirty="0">
                <a:latin typeface="Calibri" pitchFamily="34" charset="0"/>
              </a:rPr>
            </a:br>
            <a:endParaRPr lang="en-US" altLang="en-US" sz="3200" b="0" i="1" dirty="0">
              <a:latin typeface="Calibri" pitchFamily="34" charset="0"/>
            </a:endParaRPr>
          </a:p>
        </p:txBody>
      </p:sp>
      <p:pic>
        <p:nvPicPr>
          <p:cNvPr id="7270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057400"/>
            <a:ext cx="31242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6908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dirty="0" smtClean="0">
                <a:latin typeface="Arial Black" pitchFamily="34" charset="0"/>
              </a:rPr>
              <a:t>The Shallows</a:t>
            </a:r>
          </a:p>
        </p:txBody>
      </p:sp>
      <p:sp>
        <p:nvSpPr>
          <p:cNvPr id="126979" name="Rectangle 3"/>
          <p:cNvSpPr>
            <a:spLocks noGrp="1" noChangeArrowheads="1"/>
          </p:cNvSpPr>
          <p:nvPr>
            <p:ph type="body" sz="half" idx="1"/>
          </p:nvPr>
        </p:nvSpPr>
        <p:spPr>
          <a:xfrm>
            <a:off x="304800" y="1600200"/>
            <a:ext cx="7620000" cy="4648200"/>
          </a:xfrm>
        </p:spPr>
        <p:txBody>
          <a:bodyPr/>
          <a:lstStyle/>
          <a:p>
            <a:r>
              <a:rPr lang="en-US" altLang="en-US" sz="2800" dirty="0" smtClean="0">
                <a:solidFill>
                  <a:srgbClr val="FF6600"/>
                </a:solidFill>
                <a:latin typeface="Arial" pitchFamily="34" charset="0"/>
              </a:rPr>
              <a:t>“The Shallows”</a:t>
            </a:r>
            <a:r>
              <a:rPr lang="en-US" altLang="en-US" sz="2800" dirty="0" smtClean="0">
                <a:latin typeface="Arial" pitchFamily="34" charset="0"/>
              </a:rPr>
              <a:t> (Nicholas Carr)</a:t>
            </a:r>
          </a:p>
          <a:p>
            <a:pPr lvl="1"/>
            <a:r>
              <a:rPr lang="en-US" altLang="en-US" sz="2400" dirty="0" smtClean="0">
                <a:solidFill>
                  <a:srgbClr val="CCFFCC"/>
                </a:solidFill>
                <a:latin typeface="Arial" pitchFamily="34" charset="0"/>
              </a:rPr>
              <a:t>Millennial reality is transactional</a:t>
            </a:r>
            <a:r>
              <a:rPr lang="en-US" altLang="en-US" sz="2400" dirty="0" smtClean="0">
                <a:latin typeface="Arial" pitchFamily="34" charset="0"/>
              </a:rPr>
              <a:t>, rather than conceptual</a:t>
            </a:r>
          </a:p>
          <a:p>
            <a:pPr lvl="1"/>
            <a:r>
              <a:rPr lang="en-US" altLang="en-US" sz="2400" dirty="0" smtClean="0">
                <a:solidFill>
                  <a:srgbClr val="CCFFCC"/>
                </a:solidFill>
                <a:latin typeface="Arial" pitchFamily="34" charset="0"/>
              </a:rPr>
              <a:t>Network technology </a:t>
            </a:r>
            <a:r>
              <a:rPr lang="en-US" altLang="en-US" sz="2400" dirty="0" smtClean="0">
                <a:latin typeface="Arial" pitchFamily="34" charset="0"/>
              </a:rPr>
              <a:t>replaces focused thought with ADD-like management of fast data streams</a:t>
            </a:r>
            <a:br>
              <a:rPr lang="en-US" altLang="en-US" sz="2400" dirty="0" smtClean="0">
                <a:latin typeface="Arial" pitchFamily="34" charset="0"/>
              </a:rPr>
            </a:br>
            <a:endParaRPr lang="en-US" altLang="en-US" sz="2400" dirty="0" smtClean="0">
              <a:latin typeface="Arial" pitchFamily="34" charset="0"/>
            </a:endParaRPr>
          </a:p>
          <a:p>
            <a:r>
              <a:rPr lang="en-US" altLang="en-US" sz="2800" dirty="0" smtClean="0">
                <a:solidFill>
                  <a:srgbClr val="FF6600"/>
                </a:solidFill>
                <a:latin typeface="Arial" pitchFamily="34" charset="0"/>
              </a:rPr>
              <a:t>Millennials are…</a:t>
            </a:r>
          </a:p>
          <a:p>
            <a:pPr lvl="2"/>
            <a:r>
              <a:rPr lang="en-US" altLang="en-US" dirty="0" smtClean="0">
                <a:solidFill>
                  <a:srgbClr val="CCFFCC"/>
                </a:solidFill>
                <a:latin typeface="Arial" pitchFamily="34" charset="0"/>
              </a:rPr>
              <a:t>Good at</a:t>
            </a:r>
            <a:r>
              <a:rPr lang="en-US" altLang="en-US" dirty="0" smtClean="0">
                <a:latin typeface="Arial" pitchFamily="34" charset="0"/>
              </a:rPr>
              <a:t> sorting, organizing, collaborating</a:t>
            </a:r>
          </a:p>
          <a:p>
            <a:pPr lvl="2"/>
            <a:r>
              <a:rPr lang="en-US" altLang="en-US" dirty="0" smtClean="0">
                <a:solidFill>
                  <a:srgbClr val="CCFFCC"/>
                </a:solidFill>
                <a:latin typeface="Arial" pitchFamily="34" charset="0"/>
              </a:rPr>
              <a:t>Poor at</a:t>
            </a:r>
            <a:r>
              <a:rPr lang="en-US" altLang="en-US" dirty="0" smtClean="0">
                <a:latin typeface="Arial" pitchFamily="34" charset="0"/>
              </a:rPr>
              <a:t> meaning, deep thought, long focus on a single task</a:t>
            </a:r>
          </a:p>
          <a:p>
            <a:endParaRPr lang="en-US" altLang="en-US" sz="2400" dirty="0" smtClean="0">
              <a:latin typeface="Arial" pitchFamily="34" charset="0"/>
            </a:endParaRPr>
          </a:p>
        </p:txBody>
      </p:sp>
      <p:sp>
        <p:nvSpPr>
          <p:cNvPr id="126980" name="Text Box 4"/>
          <p:cNvSpPr txBox="1">
            <a:spLocks noChangeArrowheads="1"/>
          </p:cNvSpPr>
          <p:nvPr/>
        </p:nvSpPr>
        <p:spPr bwMode="auto">
          <a:xfrm>
            <a:off x="4833653" y="6581001"/>
            <a:ext cx="43103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None/>
            </a:pPr>
            <a:r>
              <a:rPr lang="en-US" altLang="en-US" sz="1200" b="1" dirty="0">
                <a:solidFill>
                  <a:srgbClr val="FF6600"/>
                </a:solidFill>
              </a:rPr>
              <a:t>SOURCE:</a:t>
            </a:r>
            <a:r>
              <a:rPr lang="en-US" altLang="en-US" sz="1200" dirty="0"/>
              <a:t> “The Shallows” by Nicolas Carr, 2010, Norton</a:t>
            </a:r>
          </a:p>
        </p:txBody>
      </p:sp>
      <p:graphicFrame>
        <p:nvGraphicFramePr>
          <p:cNvPr id="126985" name="Object 9"/>
          <p:cNvGraphicFramePr>
            <a:graphicFrameLocks noGrp="1" noChangeAspect="1"/>
          </p:cNvGraphicFramePr>
          <p:nvPr>
            <p:ph sz="half" idx="2"/>
            <p:extLst>
              <p:ext uri="{D42A27DB-BD31-4B8C-83A1-F6EECF244321}">
                <p14:modId xmlns:p14="http://schemas.microsoft.com/office/powerpoint/2010/main" val="814610803"/>
              </p:ext>
            </p:extLst>
          </p:nvPr>
        </p:nvGraphicFramePr>
        <p:xfrm>
          <a:off x="7848600" y="228600"/>
          <a:ext cx="1023938" cy="1152321"/>
        </p:xfrm>
        <a:graphic>
          <a:graphicData uri="http://schemas.openxmlformats.org/presentationml/2006/ole">
            <mc:AlternateContent xmlns:mc="http://schemas.openxmlformats.org/markup-compatibility/2006">
              <mc:Choice xmlns:v="urn:schemas-microsoft-com:vml" Requires="v">
                <p:oleObj spid="_x0000_s52249" name="Image" r:id="rId3" imgW="3453968" imgH="3885714" progId="Photoshop.Image.55">
                  <p:embed/>
                </p:oleObj>
              </mc:Choice>
              <mc:Fallback>
                <p:oleObj name="Image" r:id="rId3" imgW="3453968" imgH="3885714" progId="Photoshop.Image.5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1023938" cy="115232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090689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Engagement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8719361"/>
              </p:ext>
            </p:extLst>
          </p:nvPr>
        </p:nvGraphicFramePr>
        <p:xfrm>
          <a:off x="304800" y="1600200"/>
          <a:ext cx="8610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09800" y="4114800"/>
            <a:ext cx="1713418" cy="307777"/>
          </a:xfrm>
          <a:prstGeom prst="rect">
            <a:avLst/>
          </a:prstGeom>
          <a:noFill/>
        </p:spPr>
        <p:txBody>
          <a:bodyPr wrap="none" rtlCol="0">
            <a:spAutoFit/>
          </a:bodyPr>
          <a:lstStyle/>
          <a:p>
            <a:pPr>
              <a:buNone/>
            </a:pPr>
            <a:r>
              <a:rPr lang="en-US" sz="1400" dirty="0" smtClean="0">
                <a:solidFill>
                  <a:srgbClr val="FF6600"/>
                </a:solidFill>
              </a:rPr>
              <a:t>Xers Begin Voting</a:t>
            </a:r>
            <a:endParaRPr lang="en-US" sz="1400" dirty="0">
              <a:solidFill>
                <a:srgbClr val="FF6600"/>
              </a:solidFill>
            </a:endParaRPr>
          </a:p>
        </p:txBody>
      </p:sp>
      <p:sp>
        <p:nvSpPr>
          <p:cNvPr id="6" name="TextBox 5"/>
          <p:cNvSpPr txBox="1"/>
          <p:nvPr/>
        </p:nvSpPr>
        <p:spPr>
          <a:xfrm>
            <a:off x="5458600" y="4133850"/>
            <a:ext cx="2237600"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1400" dirty="0" smtClean="0">
                <a:solidFill>
                  <a:srgbClr val="FF6600"/>
                </a:solidFill>
              </a:rPr>
              <a:t>Millennials Begin Voting</a:t>
            </a:r>
            <a:endParaRPr lang="en-US" sz="1400" dirty="0">
              <a:solidFill>
                <a:srgbClr val="FF6600"/>
              </a:solidFill>
            </a:endParaRPr>
          </a:p>
        </p:txBody>
      </p:sp>
      <p:sp>
        <p:nvSpPr>
          <p:cNvPr id="7" name="Rectangle 6"/>
          <p:cNvSpPr/>
          <p:nvPr/>
        </p:nvSpPr>
        <p:spPr>
          <a:xfrm>
            <a:off x="3439835" y="6396335"/>
            <a:ext cx="5704165" cy="461665"/>
          </a:xfrm>
          <a:prstGeom prst="rect">
            <a:avLst/>
          </a:prstGeom>
        </p:spPr>
        <p:txBody>
          <a:bodyPr wrap="square">
            <a:spAutoFit/>
          </a:bodyPr>
          <a:lstStyle/>
          <a:p>
            <a:pPr algn="r">
              <a:buNone/>
            </a:pPr>
            <a:r>
              <a:rPr lang="en-US" sz="1200" dirty="0">
                <a:hlinkClick r:id="rId3"/>
              </a:rPr>
              <a:t>https://</a:t>
            </a:r>
            <a:r>
              <a:rPr lang="en-US" sz="1200" dirty="0" smtClean="0">
                <a:hlinkClick r:id="rId3"/>
              </a:rPr>
              <a:t>www.census.gov/newsroom/blogs/random-samplings/2017/05/voting_in_america.html</a:t>
            </a:r>
            <a:r>
              <a:rPr lang="en-US" sz="1200" dirty="0" smtClean="0"/>
              <a:t> </a:t>
            </a:r>
            <a:endParaRPr lang="en-US" sz="1200" dirty="0"/>
          </a:p>
        </p:txBody>
      </p:sp>
      <p:sp>
        <p:nvSpPr>
          <p:cNvPr id="8" name="TextBox 7"/>
          <p:cNvSpPr txBox="1"/>
          <p:nvPr/>
        </p:nvSpPr>
        <p:spPr>
          <a:xfrm>
            <a:off x="1752600" y="1369367"/>
            <a:ext cx="5408468" cy="461665"/>
          </a:xfrm>
          <a:prstGeom prst="rect">
            <a:avLst/>
          </a:prstGeom>
          <a:noFill/>
        </p:spPr>
        <p:txBody>
          <a:bodyPr wrap="none" rtlCol="0">
            <a:spAutoFit/>
          </a:bodyPr>
          <a:lstStyle/>
          <a:p>
            <a:pPr>
              <a:buNone/>
            </a:pPr>
            <a:r>
              <a:rPr lang="en-US" sz="2400" dirty="0" smtClean="0"/>
              <a:t>Voting Rates, Presidential Elections</a:t>
            </a:r>
            <a:endParaRPr lang="en-US" sz="2400" dirty="0"/>
          </a:p>
        </p:txBody>
      </p:sp>
    </p:spTree>
    <p:extLst>
      <p:ext uri="{BB962C8B-B14F-4D97-AF65-F5344CB8AC3E}">
        <p14:creationId xmlns:p14="http://schemas.microsoft.com/office/powerpoint/2010/main" val="4265087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z="3600" dirty="0" smtClean="0"/>
              <a:t>Generations are NOT Lifestage</a:t>
            </a:r>
          </a:p>
        </p:txBody>
      </p:sp>
      <p:sp>
        <p:nvSpPr>
          <p:cNvPr id="34819" name="Rectangle 3"/>
          <p:cNvSpPr>
            <a:spLocks noGrp="1" noChangeArrowheads="1"/>
          </p:cNvSpPr>
          <p:nvPr>
            <p:ph type="body" idx="1"/>
          </p:nvPr>
        </p:nvSpPr>
        <p:spPr>
          <a:xfrm>
            <a:off x="304800" y="1371600"/>
            <a:ext cx="8610600" cy="4648200"/>
          </a:xfrm>
        </p:spPr>
        <p:txBody>
          <a:bodyPr/>
          <a:lstStyle/>
          <a:p>
            <a:r>
              <a:rPr lang="en-US" altLang="en-US" sz="2800" dirty="0" smtClean="0">
                <a:solidFill>
                  <a:srgbClr val="FF6600"/>
                </a:solidFill>
                <a:latin typeface="Arial" pitchFamily="34" charset="0"/>
              </a:rPr>
              <a:t>Lifestage</a:t>
            </a:r>
            <a:r>
              <a:rPr lang="en-US" altLang="en-US" sz="2800" dirty="0" smtClean="0">
                <a:latin typeface="Arial" pitchFamily="34" charset="0"/>
              </a:rPr>
              <a:t> </a:t>
            </a:r>
          </a:p>
          <a:p>
            <a:pPr lvl="1"/>
            <a:r>
              <a:rPr lang="en-US" altLang="en-US" sz="2400" dirty="0" smtClean="0">
                <a:solidFill>
                  <a:srgbClr val="CCFFCC"/>
                </a:solidFill>
                <a:latin typeface="Arial" pitchFamily="34" charset="0"/>
              </a:rPr>
              <a:t>Based in biology</a:t>
            </a:r>
            <a:r>
              <a:rPr lang="en-US" altLang="en-US" sz="2400" dirty="0" smtClean="0">
                <a:latin typeface="Arial" pitchFamily="34" charset="0"/>
              </a:rPr>
              <a:t> (universal)</a:t>
            </a:r>
          </a:p>
          <a:p>
            <a:pPr lvl="1"/>
            <a:r>
              <a:rPr lang="en-US" altLang="en-US" sz="2400" dirty="0" smtClean="0">
                <a:solidFill>
                  <a:srgbClr val="CCFFCC"/>
                </a:solidFill>
                <a:latin typeface="Arial" pitchFamily="34" charset="0"/>
              </a:rPr>
              <a:t>Attitudes, </a:t>
            </a:r>
            <a:r>
              <a:rPr lang="en-US" altLang="en-US" sz="2400" dirty="0" smtClean="0">
                <a:latin typeface="Arial" pitchFamily="34" charset="0"/>
              </a:rPr>
              <a:t>opinions, set by biological age and culture role for individuals at different ages</a:t>
            </a:r>
          </a:p>
          <a:p>
            <a:endParaRPr lang="en-US" altLang="en-US" sz="1800" dirty="0" smtClean="0">
              <a:latin typeface="Arial" pitchFamily="34" charset="0"/>
            </a:endParaRPr>
          </a:p>
          <a:p>
            <a:r>
              <a:rPr lang="en-US" altLang="en-US" sz="2800" dirty="0" smtClean="0">
                <a:solidFill>
                  <a:srgbClr val="FF6600"/>
                </a:solidFill>
                <a:latin typeface="Arial" pitchFamily="34" charset="0"/>
              </a:rPr>
              <a:t>Generation/Cohort</a:t>
            </a:r>
          </a:p>
          <a:p>
            <a:pPr lvl="1"/>
            <a:r>
              <a:rPr lang="en-US" altLang="en-US" sz="2400" dirty="0" smtClean="0">
                <a:solidFill>
                  <a:srgbClr val="CCFFCC"/>
                </a:solidFill>
                <a:latin typeface="Arial" pitchFamily="34" charset="0"/>
              </a:rPr>
              <a:t>Based in history</a:t>
            </a:r>
            <a:r>
              <a:rPr lang="en-US" altLang="en-US" sz="2400" dirty="0" smtClean="0">
                <a:latin typeface="Arial" pitchFamily="34" charset="0"/>
              </a:rPr>
              <a:t> (don’t happen in static cultures)</a:t>
            </a:r>
          </a:p>
          <a:p>
            <a:pPr lvl="1"/>
            <a:r>
              <a:rPr lang="en-US" altLang="en-US" sz="2400" dirty="0" smtClean="0">
                <a:solidFill>
                  <a:srgbClr val="CCFFCC"/>
                </a:solidFill>
                <a:latin typeface="Arial" pitchFamily="34" charset="0"/>
              </a:rPr>
              <a:t>Cohorts</a:t>
            </a:r>
            <a:r>
              <a:rPr lang="en-US" altLang="en-US" sz="2400" dirty="0" smtClean="0">
                <a:latin typeface="Arial" pitchFamily="34" charset="0"/>
              </a:rPr>
              <a:t> experiencing rapid social change as children (Karl Mannheim)</a:t>
            </a:r>
          </a:p>
          <a:p>
            <a:pPr lvl="1"/>
            <a:r>
              <a:rPr lang="en-US" altLang="en-US" sz="2400" dirty="0">
                <a:solidFill>
                  <a:srgbClr val="CCFFCC"/>
                </a:solidFill>
                <a:latin typeface="Arial" pitchFamily="34" charset="0"/>
              </a:rPr>
              <a:t>Attitudes, </a:t>
            </a:r>
            <a:r>
              <a:rPr lang="en-US" altLang="en-US" sz="2400" dirty="0">
                <a:latin typeface="Arial" pitchFamily="34" charset="0"/>
              </a:rPr>
              <a:t>opinions </a:t>
            </a:r>
            <a:r>
              <a:rPr lang="en-US" altLang="en-US" sz="2400" dirty="0" smtClean="0">
                <a:latin typeface="Arial" pitchFamily="34" charset="0"/>
              </a:rPr>
              <a:t>carry into adulthood</a:t>
            </a:r>
          </a:p>
        </p:txBody>
      </p:sp>
    </p:spTree>
    <p:extLst>
      <p:ext uri="{BB962C8B-B14F-4D97-AF65-F5344CB8AC3E}">
        <p14:creationId xmlns:p14="http://schemas.microsoft.com/office/powerpoint/2010/main" val="39689965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p:txBody>
          <a:bodyPr/>
          <a:lstStyle/>
          <a:p>
            <a:pPr eaLnBrk="1" hangingPunct="1"/>
            <a:r>
              <a:rPr lang="en-US" altLang="en-US" sz="3600" dirty="0" smtClean="0"/>
              <a:t>Millennial Trends - Volunteerism</a:t>
            </a:r>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7543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p:cNvSpPr txBox="1">
            <a:spLocks noChangeArrowheads="1"/>
          </p:cNvSpPr>
          <p:nvPr/>
        </p:nvSpPr>
        <p:spPr bwMode="auto">
          <a:xfrm>
            <a:off x="2438400" y="1219200"/>
            <a:ext cx="44402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itchFamily="34" charset="0"/>
                <a:ea typeface="ＭＳ Ｐゴシック" pitchFamily="34" charset="-128"/>
              </a:defRPr>
            </a:lvl1pPr>
            <a:lvl2pPr marL="742950" indent="-285750">
              <a:defRPr baseline="-25000">
                <a:solidFill>
                  <a:schemeClr val="tx1"/>
                </a:solidFill>
                <a:latin typeface="Arial" pitchFamily="34" charset="0"/>
                <a:ea typeface="ＭＳ Ｐゴシック" pitchFamily="34" charset="-128"/>
              </a:defRPr>
            </a:lvl2pPr>
            <a:lvl3pPr marL="1143000" indent="-228600">
              <a:defRPr baseline="-25000">
                <a:solidFill>
                  <a:schemeClr val="tx1"/>
                </a:solidFill>
                <a:latin typeface="Arial" pitchFamily="34" charset="0"/>
                <a:ea typeface="ＭＳ Ｐゴシック" pitchFamily="34" charset="-128"/>
              </a:defRPr>
            </a:lvl3pPr>
            <a:lvl4pPr marL="1600200" indent="-228600">
              <a:defRPr baseline="-25000">
                <a:solidFill>
                  <a:schemeClr val="tx1"/>
                </a:solidFill>
                <a:latin typeface="Arial" pitchFamily="34" charset="0"/>
                <a:ea typeface="ＭＳ Ｐゴシック" pitchFamily="34" charset="-128"/>
              </a:defRPr>
            </a:lvl4pPr>
            <a:lvl5pPr marL="2057400" indent="-228600">
              <a:defRPr baseline="-25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aseline="-25000">
                <a:solidFill>
                  <a:schemeClr val="tx1"/>
                </a:solidFill>
                <a:latin typeface="Arial" pitchFamily="34" charset="0"/>
                <a:ea typeface="ＭＳ Ｐゴシック" pitchFamily="34" charset="-128"/>
              </a:defRPr>
            </a:lvl9pPr>
          </a:lstStyle>
          <a:p>
            <a:r>
              <a:rPr lang="en-US" altLang="en-US" sz="2200" b="1" baseline="0" dirty="0">
                <a:latin typeface="Times New Roman" pitchFamily="18" charset="0"/>
              </a:rPr>
              <a:t>Youth volunteer activity, 1976-2004</a:t>
            </a:r>
          </a:p>
        </p:txBody>
      </p:sp>
    </p:spTree>
    <p:extLst>
      <p:ext uri="{BB962C8B-B14F-4D97-AF65-F5344CB8AC3E}">
        <p14:creationId xmlns:p14="http://schemas.microsoft.com/office/powerpoint/2010/main" val="18898496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Religious Affiliation”</a:t>
            </a:r>
            <a:endParaRPr lang="en-US" dirty="0"/>
          </a:p>
        </p:txBody>
      </p:sp>
      <p:pic>
        <p:nvPicPr>
          <p:cNvPr id="107522" name="Picture 2" descr="Image result for millennials religion"/>
          <p:cNvPicPr>
            <a:picLocks noChangeAspect="1" noChangeArrowheads="1"/>
          </p:cNvPicPr>
          <p:nvPr/>
        </p:nvPicPr>
        <p:blipFill rotWithShape="1">
          <a:blip r:embed="rId2">
            <a:extLst>
              <a:ext uri="{28A0092B-C50C-407E-A947-70E740481C1C}">
                <a14:useLocalDpi xmlns:a14="http://schemas.microsoft.com/office/drawing/2010/main" val="0"/>
              </a:ext>
            </a:extLst>
          </a:blip>
          <a:srcRect t="16279"/>
          <a:stretch/>
        </p:blipFill>
        <p:spPr bwMode="auto">
          <a:xfrm>
            <a:off x="990600" y="1447800"/>
            <a:ext cx="6917267"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4075" y="5958959"/>
            <a:ext cx="6160725" cy="646331"/>
          </a:xfrm>
          <a:prstGeom prst="rect">
            <a:avLst/>
          </a:prstGeom>
          <a:noFill/>
        </p:spPr>
        <p:txBody>
          <a:bodyPr wrap="none" rtlCol="0">
            <a:spAutoFit/>
          </a:bodyPr>
          <a:lstStyle/>
          <a:p>
            <a:pPr algn="r">
              <a:buNone/>
            </a:pPr>
            <a:r>
              <a:rPr lang="en-US" sz="1800" dirty="0" smtClean="0">
                <a:solidFill>
                  <a:srgbClr val="FF6600"/>
                </a:solidFill>
              </a:rPr>
              <a:t>However, most Millennials label themselves “spiritual”</a:t>
            </a:r>
            <a:br>
              <a:rPr lang="en-US" sz="1800" dirty="0" smtClean="0">
                <a:solidFill>
                  <a:srgbClr val="FF6600"/>
                </a:solidFill>
              </a:rPr>
            </a:br>
            <a:r>
              <a:rPr lang="en-US" sz="1800" dirty="0" smtClean="0">
                <a:solidFill>
                  <a:srgbClr val="FF6600"/>
                </a:solidFill>
              </a:rPr>
              <a:t>and atheism remains rare</a:t>
            </a:r>
            <a:endParaRPr lang="en-US" sz="1800" dirty="0">
              <a:solidFill>
                <a:srgbClr val="FF6600"/>
              </a:solidFill>
            </a:endParaRPr>
          </a:p>
        </p:txBody>
      </p:sp>
    </p:spTree>
    <p:extLst>
      <p:ext uri="{BB962C8B-B14F-4D97-AF65-F5344CB8AC3E}">
        <p14:creationId xmlns:p14="http://schemas.microsoft.com/office/powerpoint/2010/main" val="2177181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r>
              <a:rPr lang="en-US" altLang="en-US" dirty="0" smtClean="0"/>
              <a:t>Millennial House of Worship</a:t>
            </a:r>
          </a:p>
        </p:txBody>
      </p:sp>
      <p:pic>
        <p:nvPicPr>
          <p:cNvPr id="56323" name="Picture 3" descr="applest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3246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767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altLang="en-US" b="1" dirty="0" smtClean="0"/>
              <a:t>Generation Sloth</a:t>
            </a:r>
          </a:p>
        </p:txBody>
      </p:sp>
      <p:graphicFrame>
        <p:nvGraphicFramePr>
          <p:cNvPr id="24578" name="Object 3"/>
          <p:cNvGraphicFramePr>
            <a:graphicFrameLocks noGrp="1" noChangeAspect="1"/>
          </p:cNvGraphicFramePr>
          <p:nvPr>
            <p:ph idx="1"/>
          </p:nvPr>
        </p:nvGraphicFramePr>
        <p:xfrm>
          <a:off x="300038" y="1295400"/>
          <a:ext cx="7934325" cy="5483225"/>
        </p:xfrm>
        <a:graphic>
          <a:graphicData uri="http://schemas.openxmlformats.org/presentationml/2006/ole">
            <mc:AlternateContent xmlns:mc="http://schemas.openxmlformats.org/markup-compatibility/2006">
              <mc:Choice xmlns:v="urn:schemas-microsoft-com:vml" Requires="v">
                <p:oleObj spid="_x0000_s50200" name="Worksheet" r:id="rId4" imgW="8725019" imgH="6029325" progId="Excel.Sheet.8">
                  <p:embed/>
                </p:oleObj>
              </mc:Choice>
              <mc:Fallback>
                <p:oleObj name="Worksheet" r:id="rId4" imgW="8725019" imgH="6029325"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1295400"/>
                        <a:ext cx="7934325" cy="548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70848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dirty="0" smtClean="0"/>
              <a:t>Negative Health Trends</a:t>
            </a:r>
          </a:p>
        </p:txBody>
      </p:sp>
      <p:sp>
        <p:nvSpPr>
          <p:cNvPr id="60419" name="Rectangle 3"/>
          <p:cNvSpPr>
            <a:spLocks noGrp="1" noChangeArrowheads="1"/>
          </p:cNvSpPr>
          <p:nvPr>
            <p:ph type="body" idx="1"/>
          </p:nvPr>
        </p:nvSpPr>
        <p:spPr/>
        <p:txBody>
          <a:bodyPr/>
          <a:lstStyle/>
          <a:p>
            <a:pPr eaLnBrk="1" hangingPunct="1"/>
            <a:r>
              <a:rPr lang="en-US" altLang="en-US" sz="2800" dirty="0" smtClean="0">
                <a:solidFill>
                  <a:srgbClr val="FF6600"/>
                </a:solidFill>
              </a:rPr>
              <a:t>A growing number </a:t>
            </a:r>
            <a:r>
              <a:rPr lang="en-US" altLang="en-US" sz="2800" dirty="0" smtClean="0"/>
              <a:t>of Millennials have documented disabilities</a:t>
            </a:r>
          </a:p>
          <a:p>
            <a:pPr eaLnBrk="1" hangingPunct="1"/>
            <a:r>
              <a:rPr lang="en-US" altLang="en-US" sz="2800" dirty="0" smtClean="0">
                <a:solidFill>
                  <a:srgbClr val="FF6600"/>
                </a:solidFill>
              </a:rPr>
              <a:t>Millennials take drugs to get “better”</a:t>
            </a:r>
            <a:r>
              <a:rPr lang="en-US" altLang="en-US" sz="2800" dirty="0" smtClean="0"/>
              <a:t> (Boomers took drugs to get worse)</a:t>
            </a:r>
          </a:p>
          <a:p>
            <a:pPr eaLnBrk="1" hangingPunct="1"/>
            <a:r>
              <a:rPr lang="en-US" altLang="en-US" sz="2800" dirty="0" smtClean="0">
                <a:solidFill>
                  <a:srgbClr val="FF6600"/>
                </a:solidFill>
              </a:rPr>
              <a:t>Lack of physical activity</a:t>
            </a:r>
            <a:r>
              <a:rPr lang="en-US" altLang="en-US" sz="2800" dirty="0" smtClean="0"/>
              <a:t> = obesity</a:t>
            </a:r>
          </a:p>
          <a:p>
            <a:pPr eaLnBrk="1" hangingPunct="1"/>
            <a:r>
              <a:rPr lang="en-US" altLang="en-US" sz="2800" dirty="0" smtClean="0">
                <a:solidFill>
                  <a:srgbClr val="FF6600"/>
                </a:solidFill>
              </a:rPr>
              <a:t>Millennials could be</a:t>
            </a:r>
            <a:r>
              <a:rPr lang="en-US" altLang="en-US" sz="2800" dirty="0" smtClean="0"/>
              <a:t> the first US generation with a lower life expectancy than its parents</a:t>
            </a:r>
          </a:p>
        </p:txBody>
      </p:sp>
    </p:spTree>
    <p:extLst>
      <p:ext uri="{BB962C8B-B14F-4D97-AF65-F5344CB8AC3E}">
        <p14:creationId xmlns:p14="http://schemas.microsoft.com/office/powerpoint/2010/main" val="35780050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r>
              <a:rPr lang="en-US" altLang="en-US" b="1" dirty="0" smtClean="0"/>
              <a:t>Girls Rule…</a:t>
            </a:r>
          </a:p>
        </p:txBody>
      </p:sp>
      <p:graphicFrame>
        <p:nvGraphicFramePr>
          <p:cNvPr id="25602" name="Object 3"/>
          <p:cNvGraphicFramePr>
            <a:graphicFrameLocks noGrp="1" noChangeAspect="1"/>
          </p:cNvGraphicFramePr>
          <p:nvPr>
            <p:ph idx="1"/>
            <p:extLst>
              <p:ext uri="{D42A27DB-BD31-4B8C-83A1-F6EECF244321}">
                <p14:modId xmlns:p14="http://schemas.microsoft.com/office/powerpoint/2010/main" val="2146706733"/>
              </p:ext>
            </p:extLst>
          </p:nvPr>
        </p:nvGraphicFramePr>
        <p:xfrm>
          <a:off x="233362" y="1219200"/>
          <a:ext cx="7920038" cy="5562600"/>
        </p:xfrm>
        <a:graphic>
          <a:graphicData uri="http://schemas.openxmlformats.org/presentationml/2006/ole">
            <mc:AlternateContent xmlns:mc="http://schemas.openxmlformats.org/markup-compatibility/2006">
              <mc:Choice xmlns:v="urn:schemas-microsoft-com:vml" Requires="v">
                <p:oleObj spid="_x0000_s93201" name="Worksheet" r:id="rId4" imgW="9106069" imgH="6248400" progId="Excel.Sheet.8">
                  <p:embed/>
                </p:oleObj>
              </mc:Choice>
              <mc:Fallback>
                <p:oleObj name="Worksheet" r:id="rId4" imgW="9106069" imgH="62484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2" y="1219200"/>
                        <a:ext cx="7920038" cy="556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39976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Boys </a:t>
            </a:r>
            <a:r>
              <a:rPr lang="en-US" dirty="0" smtClean="0"/>
              <a:t>Drool (for a while)…</a:t>
            </a:r>
            <a:endParaRPr lang="en-US" dirty="0"/>
          </a:p>
        </p:txBody>
      </p:sp>
      <p:pic>
        <p:nvPicPr>
          <p:cNvPr id="55298" name="Picture 2" descr="C:\Users\Pete Markiewicz\Documents\columbia college\2018\millennials talk\wash-post-college-graduation-1876-1980-birth-ye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740" y="1447800"/>
            <a:ext cx="6672659" cy="50809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57800" y="5021657"/>
            <a:ext cx="1907895" cy="464743"/>
          </a:xfrm>
          <a:prstGeom prst="rect">
            <a:avLst/>
          </a:prstGeom>
          <a:noFill/>
        </p:spPr>
        <p:txBody>
          <a:bodyPr wrap="none" rtlCol="0">
            <a:spAutoFit/>
          </a:bodyPr>
          <a:lstStyle/>
          <a:p>
            <a:pPr>
              <a:buNone/>
            </a:pPr>
            <a:r>
              <a:rPr lang="en-US" sz="1100" dirty="0" smtClean="0">
                <a:solidFill>
                  <a:schemeClr val="accent4">
                    <a:lumMod val="50000"/>
                  </a:schemeClr>
                </a:solidFill>
              </a:rPr>
              <a:t>Women tend to leave</a:t>
            </a:r>
          </a:p>
          <a:p>
            <a:pPr>
              <a:buNone/>
            </a:pPr>
            <a:r>
              <a:rPr lang="en-US" sz="1100" dirty="0">
                <a:solidFill>
                  <a:schemeClr val="accent4">
                    <a:lumMod val="50000"/>
                  </a:schemeClr>
                </a:solidFill>
              </a:rPr>
              <a:t>c</a:t>
            </a:r>
            <a:r>
              <a:rPr lang="en-US" sz="1100" dirty="0" smtClean="0">
                <a:solidFill>
                  <a:schemeClr val="accent4">
                    <a:lumMod val="50000"/>
                  </a:schemeClr>
                </a:solidFill>
              </a:rPr>
              <a:t>ollege before graduating</a:t>
            </a:r>
            <a:endParaRPr lang="en-US" sz="1100" dirty="0">
              <a:solidFill>
                <a:schemeClr val="accent4">
                  <a:lumMod val="50000"/>
                </a:schemeClr>
              </a:solidFill>
            </a:endParaRPr>
          </a:p>
        </p:txBody>
      </p:sp>
      <p:sp>
        <p:nvSpPr>
          <p:cNvPr id="6" name="TextBox 5"/>
          <p:cNvSpPr txBox="1"/>
          <p:nvPr/>
        </p:nvSpPr>
        <p:spPr>
          <a:xfrm>
            <a:off x="6127855" y="2053628"/>
            <a:ext cx="1803699" cy="464743"/>
          </a:xfrm>
          <a:prstGeom prst="rect">
            <a:avLst/>
          </a:prstGeom>
          <a:noFill/>
        </p:spPr>
        <p:txBody>
          <a:bodyPr wrap="none" rtlCol="0">
            <a:spAutoFit/>
          </a:bodyPr>
          <a:lstStyle/>
          <a:p>
            <a:pPr>
              <a:buNone/>
            </a:pPr>
            <a:r>
              <a:rPr lang="en-US" sz="1100" dirty="0" smtClean="0">
                <a:solidFill>
                  <a:schemeClr val="accent4">
                    <a:lumMod val="50000"/>
                  </a:schemeClr>
                </a:solidFill>
              </a:rPr>
              <a:t>Men become most likely</a:t>
            </a:r>
          </a:p>
          <a:p>
            <a:pPr>
              <a:buNone/>
            </a:pPr>
            <a:r>
              <a:rPr lang="en-US" sz="1100" dirty="0">
                <a:solidFill>
                  <a:schemeClr val="accent4">
                    <a:lumMod val="50000"/>
                  </a:schemeClr>
                </a:solidFill>
              </a:rPr>
              <a:t>t</a:t>
            </a:r>
            <a:r>
              <a:rPr lang="en-US" sz="1100" dirty="0" smtClean="0">
                <a:solidFill>
                  <a:schemeClr val="accent4">
                    <a:lumMod val="50000"/>
                  </a:schemeClr>
                </a:solidFill>
              </a:rPr>
              <a:t>o drop out of school</a:t>
            </a:r>
            <a:endParaRPr lang="en-US" sz="1100" dirty="0">
              <a:solidFill>
                <a:schemeClr val="accent4">
                  <a:lumMod val="50000"/>
                </a:schemeClr>
              </a:solidFill>
            </a:endParaRPr>
          </a:p>
        </p:txBody>
      </p:sp>
      <p:sp>
        <p:nvSpPr>
          <p:cNvPr id="5" name="TextBox 4"/>
          <p:cNvSpPr txBox="1"/>
          <p:nvPr/>
        </p:nvSpPr>
        <p:spPr>
          <a:xfrm>
            <a:off x="6744210" y="3352800"/>
            <a:ext cx="570990" cy="261610"/>
          </a:xfrm>
          <a:prstGeom prst="rect">
            <a:avLst/>
          </a:prstGeom>
          <a:noFill/>
        </p:spPr>
        <p:txBody>
          <a:bodyPr wrap="none" rtlCol="0">
            <a:spAutoFit/>
          </a:bodyPr>
          <a:lstStyle/>
          <a:p>
            <a:pPr>
              <a:buNone/>
            </a:pPr>
            <a:r>
              <a:rPr lang="en-US" sz="1050" dirty="0" smtClean="0">
                <a:solidFill>
                  <a:srgbClr val="002060"/>
                </a:solidFill>
              </a:rPr>
              <a:t>XERS</a:t>
            </a:r>
            <a:endParaRPr lang="en-US" sz="1050" dirty="0">
              <a:solidFill>
                <a:srgbClr val="002060"/>
              </a:solidFill>
            </a:endParaRPr>
          </a:p>
        </p:txBody>
      </p:sp>
      <p:sp>
        <p:nvSpPr>
          <p:cNvPr id="8" name="TextBox 7"/>
          <p:cNvSpPr txBox="1"/>
          <p:nvPr/>
        </p:nvSpPr>
        <p:spPr>
          <a:xfrm>
            <a:off x="5911536" y="3073316"/>
            <a:ext cx="914033" cy="261610"/>
          </a:xfrm>
          <a:prstGeom prst="rect">
            <a:avLst/>
          </a:prstGeom>
          <a:noFill/>
        </p:spPr>
        <p:txBody>
          <a:bodyPr wrap="none" rtlCol="0">
            <a:spAutoFit/>
          </a:bodyPr>
          <a:lstStyle/>
          <a:p>
            <a:pPr>
              <a:buNone/>
            </a:pPr>
            <a:r>
              <a:rPr lang="en-US" sz="1050" dirty="0" smtClean="0">
                <a:solidFill>
                  <a:srgbClr val="002060"/>
                </a:solidFill>
              </a:rPr>
              <a:t>BOOMERS</a:t>
            </a:r>
            <a:endParaRPr lang="en-US" sz="1050" dirty="0">
              <a:solidFill>
                <a:srgbClr val="002060"/>
              </a:solidFill>
            </a:endParaRPr>
          </a:p>
        </p:txBody>
      </p:sp>
      <p:sp>
        <p:nvSpPr>
          <p:cNvPr id="9" name="TextBox 8"/>
          <p:cNvSpPr txBox="1"/>
          <p:nvPr/>
        </p:nvSpPr>
        <p:spPr>
          <a:xfrm>
            <a:off x="5159407" y="2895600"/>
            <a:ext cx="752129" cy="253916"/>
          </a:xfrm>
          <a:prstGeom prst="rect">
            <a:avLst/>
          </a:prstGeom>
          <a:noFill/>
        </p:spPr>
        <p:txBody>
          <a:bodyPr wrap="none" rtlCol="0">
            <a:spAutoFit/>
          </a:bodyPr>
          <a:lstStyle/>
          <a:p>
            <a:pPr>
              <a:buNone/>
            </a:pPr>
            <a:r>
              <a:rPr lang="en-US" sz="1050" dirty="0" smtClean="0">
                <a:solidFill>
                  <a:srgbClr val="002060"/>
                </a:solidFill>
              </a:rPr>
              <a:t>SILENTS</a:t>
            </a:r>
            <a:endParaRPr lang="en-US" sz="1050" dirty="0">
              <a:solidFill>
                <a:srgbClr val="002060"/>
              </a:solidFill>
            </a:endParaRPr>
          </a:p>
        </p:txBody>
      </p:sp>
      <p:sp>
        <p:nvSpPr>
          <p:cNvPr id="10" name="TextBox 9"/>
          <p:cNvSpPr txBox="1"/>
          <p:nvPr/>
        </p:nvSpPr>
        <p:spPr>
          <a:xfrm>
            <a:off x="4449339" y="3490585"/>
            <a:ext cx="399468" cy="253916"/>
          </a:xfrm>
          <a:prstGeom prst="rect">
            <a:avLst/>
          </a:prstGeom>
          <a:noFill/>
        </p:spPr>
        <p:txBody>
          <a:bodyPr wrap="none" rtlCol="0">
            <a:spAutoFit/>
          </a:bodyPr>
          <a:lstStyle/>
          <a:p>
            <a:pPr>
              <a:buNone/>
            </a:pPr>
            <a:r>
              <a:rPr lang="en-US" sz="1050" dirty="0" smtClean="0">
                <a:solidFill>
                  <a:srgbClr val="002060"/>
                </a:solidFill>
              </a:rPr>
              <a:t>G.I.</a:t>
            </a:r>
            <a:endParaRPr lang="en-US" sz="1050" dirty="0">
              <a:solidFill>
                <a:srgbClr val="002060"/>
              </a:solidFill>
            </a:endParaRPr>
          </a:p>
        </p:txBody>
      </p:sp>
      <p:sp>
        <p:nvSpPr>
          <p:cNvPr id="11" name="TextBox 10"/>
          <p:cNvSpPr txBox="1"/>
          <p:nvPr/>
        </p:nvSpPr>
        <p:spPr>
          <a:xfrm>
            <a:off x="3581400" y="4134736"/>
            <a:ext cx="542136" cy="253916"/>
          </a:xfrm>
          <a:prstGeom prst="rect">
            <a:avLst/>
          </a:prstGeom>
          <a:noFill/>
        </p:spPr>
        <p:txBody>
          <a:bodyPr wrap="none" rtlCol="0">
            <a:spAutoFit/>
          </a:bodyPr>
          <a:lstStyle/>
          <a:p>
            <a:pPr>
              <a:buNone/>
            </a:pPr>
            <a:r>
              <a:rPr lang="en-US" sz="1050" dirty="0" smtClean="0">
                <a:solidFill>
                  <a:srgbClr val="002060"/>
                </a:solidFill>
              </a:rPr>
              <a:t>LOST</a:t>
            </a:r>
            <a:endParaRPr lang="en-US" sz="1050" dirty="0">
              <a:solidFill>
                <a:srgbClr val="002060"/>
              </a:solidFill>
            </a:endParaRPr>
          </a:p>
        </p:txBody>
      </p:sp>
    </p:spTree>
    <p:extLst>
      <p:ext uri="{BB962C8B-B14F-4D97-AF65-F5344CB8AC3E}">
        <p14:creationId xmlns:p14="http://schemas.microsoft.com/office/powerpoint/2010/main" val="10413227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66" name="Rectangle 374"/>
          <p:cNvSpPr>
            <a:spLocks noGrp="1" noChangeArrowheads="1"/>
          </p:cNvSpPr>
          <p:nvPr>
            <p:ph type="title"/>
          </p:nvPr>
        </p:nvSpPr>
        <p:spPr>
          <a:xfrm>
            <a:off x="457200" y="457200"/>
            <a:ext cx="8458200" cy="914400"/>
          </a:xfrm>
        </p:spPr>
        <p:txBody>
          <a:bodyPr/>
          <a:lstStyle/>
          <a:p>
            <a:r>
              <a:rPr lang="en-US" altLang="en-US" sz="3600" dirty="0"/>
              <a:t>Growing Gender Gap in College</a:t>
            </a:r>
          </a:p>
        </p:txBody>
      </p:sp>
      <p:graphicFrame>
        <p:nvGraphicFramePr>
          <p:cNvPr id="34198" name="Group 406"/>
          <p:cNvGraphicFramePr>
            <a:graphicFrameLocks noGrp="1"/>
          </p:cNvGraphicFramePr>
          <p:nvPr>
            <p:ph idx="1"/>
            <p:extLst>
              <p:ext uri="{D42A27DB-BD31-4B8C-83A1-F6EECF244321}">
                <p14:modId xmlns:p14="http://schemas.microsoft.com/office/powerpoint/2010/main" val="2145303283"/>
              </p:ext>
            </p:extLst>
          </p:nvPr>
        </p:nvGraphicFramePr>
        <p:xfrm>
          <a:off x="266700" y="1885948"/>
          <a:ext cx="8610600" cy="3600452"/>
        </p:xfrm>
        <a:graphic>
          <a:graphicData uri="http://schemas.openxmlformats.org/drawingml/2006/table">
            <a:tbl>
              <a:tblPr/>
              <a:tblGrid>
                <a:gridCol w="914400"/>
                <a:gridCol w="809625"/>
                <a:gridCol w="857250"/>
                <a:gridCol w="862013"/>
                <a:gridCol w="862012"/>
                <a:gridCol w="862013"/>
                <a:gridCol w="828675"/>
                <a:gridCol w="890587"/>
                <a:gridCol w="862013"/>
                <a:gridCol w="862012"/>
              </a:tblGrid>
              <a:tr h="6064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gridSpan="3">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Low-income</a:t>
                      </a:r>
                      <a:br>
                        <a:rPr kumimoji="0" lang="en-US" altLang="en-US" sz="1200" b="1" i="0" u="none" strike="noStrike" cap="none" normalizeH="0" baseline="0" dirty="0" smtClean="0">
                          <a:ln>
                            <a:noFill/>
                          </a:ln>
                          <a:solidFill>
                            <a:srgbClr val="000000"/>
                          </a:solidFill>
                          <a:effectLst/>
                          <a:latin typeface="Arial" pitchFamily="34" charset="0"/>
                          <a:cs typeface="Arial" pitchFamily="34" charset="0"/>
                        </a:rPr>
                      </a:b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 (Less than $30,000) </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Middle-income</a:t>
                      </a:r>
                      <a:br>
                        <a:rPr kumimoji="0" lang="en-US" altLang="en-US" sz="1200" b="1" i="0" u="none" strike="noStrike" cap="none" normalizeH="0" baseline="0" dirty="0" smtClean="0">
                          <a:ln>
                            <a:noFill/>
                          </a:ln>
                          <a:solidFill>
                            <a:srgbClr val="000000"/>
                          </a:solidFill>
                          <a:effectLst/>
                          <a:latin typeface="Arial" pitchFamily="34" charset="0"/>
                          <a:cs typeface="Arial" pitchFamily="34" charset="0"/>
                        </a:rPr>
                      </a:b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 ($30,000 to $69,999) </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Upper Income</a:t>
                      </a:r>
                      <a:br>
                        <a:rPr kumimoji="0" lang="en-US" altLang="en-US" sz="1200" b="1" i="0" u="none" strike="noStrike" cap="none" normalizeH="0" baseline="0" dirty="0" smtClean="0">
                          <a:ln>
                            <a:noFill/>
                          </a:ln>
                          <a:solidFill>
                            <a:srgbClr val="000000"/>
                          </a:solidFill>
                          <a:effectLst/>
                          <a:latin typeface="Arial" pitchFamily="34" charset="0"/>
                          <a:cs typeface="Arial" pitchFamily="34" charset="0"/>
                        </a:rPr>
                      </a:b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 ($70,000 or more) </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r h="376238">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 </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1995-96</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1999-00</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2003-04</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1995-96</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1999-00</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2003-04</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1995-96</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1999-00</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2003-04</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r>
              <a:tr h="4032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White</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46</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50</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46</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43</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48</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49</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r>
              <a:tr h="4159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Black</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6600"/>
                          </a:solidFill>
                          <a:effectLst/>
                          <a:latin typeface="Arial" pitchFamily="34" charset="0"/>
                          <a:cs typeface="Arial" pitchFamily="34" charset="0"/>
                        </a:rPr>
                        <a:t>32</a:t>
                      </a:r>
                      <a:endParaRPr kumimoji="0" lang="en-US" altLang="en-US" sz="1400" b="0" i="0" u="none" strike="noStrike" cap="none" normalizeH="0" baseline="0" dirty="0" smtClean="0">
                        <a:ln>
                          <a:noFill/>
                        </a:ln>
                        <a:solidFill>
                          <a:srgbClr val="FF6600"/>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6600"/>
                          </a:solidFill>
                          <a:effectLst/>
                          <a:latin typeface="Arial" pitchFamily="34" charset="0"/>
                          <a:cs typeface="Arial" pitchFamily="34" charset="0"/>
                        </a:rPr>
                        <a:t>36</a:t>
                      </a:r>
                      <a:endParaRPr kumimoji="0" lang="en-US" altLang="en-US" sz="1400" b="0" i="0" u="none" strike="noStrike" cap="none" normalizeH="0" baseline="0" dirty="0" smtClean="0">
                        <a:ln>
                          <a:noFill/>
                        </a:ln>
                        <a:solidFill>
                          <a:srgbClr val="FF6600"/>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6600"/>
                          </a:solidFill>
                          <a:effectLst/>
                          <a:latin typeface="Arial" pitchFamily="34" charset="0"/>
                          <a:cs typeface="Arial" pitchFamily="34" charset="0"/>
                        </a:rPr>
                        <a:t>36</a:t>
                      </a:r>
                      <a:endParaRPr kumimoji="0" lang="en-US" altLang="en-US" sz="1400" b="0" i="0" u="none" strike="noStrike" cap="none" normalizeH="0" baseline="0" dirty="0" smtClean="0">
                        <a:ln>
                          <a:noFill/>
                        </a:ln>
                        <a:solidFill>
                          <a:srgbClr val="FF6600"/>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48</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41</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48</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48</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r>
              <a:tr h="38100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Hispanic</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43</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43</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39</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46</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51</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50</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49</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r>
              <a:tr h="4032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Asian</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53</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51</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47</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57</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48</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50</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54</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51</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r>
              <a:tr h="338138">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Arial" pitchFamily="34" charset="0"/>
                          <a:cs typeface="Arial" pitchFamily="34" charset="0"/>
                        </a:rPr>
                        <a:t>All </a:t>
                      </a:r>
                      <a:endParaRPr kumimoji="0" lang="en-US" altLang="en-US" sz="12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44</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42</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40</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CC"/>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50</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47</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44</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51</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48</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itchFamily="34" charset="0"/>
                          <a:cs typeface="Arial" pitchFamily="34" charset="0"/>
                        </a:rPr>
                        <a:t>49</a:t>
                      </a:r>
                      <a:endParaRPr kumimoji="0" lang="en-US" altLang="en-US" sz="1400" b="0" i="0"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r>
              <a:tr h="325438">
                <a:tc gridSpan="10">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pitchFamily="34" charset="0"/>
                          <a:cs typeface="Arial" pitchFamily="34" charset="0"/>
                        </a:rPr>
                        <a:t>Data: U.S. Department of Education, National Center for Education Statistics, National Postsecondary Student Aid Studies, 1995-96, 1999-2000, 2003-04</a:t>
                      </a:r>
                      <a:endParaRPr kumimoji="0" lang="en-US" altLang="en-US" sz="900" b="0" i="0" u="none" strike="noStrike" cap="none" normalizeH="0" baseline="0" dirty="0" smtClean="0">
                        <a:ln>
                          <a:noFill/>
                        </a:ln>
                        <a:solidFill>
                          <a:schemeClr val="tx1"/>
                        </a:solidFill>
                        <a:effectLst/>
                        <a:latin typeface="Arial" pitchFamily="34" charset="0"/>
                      </a:endParaRPr>
                    </a:p>
                  </a:txBody>
                  <a:tcPr horzOverflow="overflow">
                    <a:lnL cap="flat">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D0DCF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0838">
                <a:tc gridSpan="10">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pitchFamily="34" charset="0"/>
                          <a:cs typeface="Arial" pitchFamily="34" charset="0"/>
                        </a:rPr>
                        <a:t>Income ranges adjusted for inflation to 1995-96 dollars; Source: ACE Center for Policy Analysis</a:t>
                      </a:r>
                      <a:endParaRPr kumimoji="0" lang="en-US" altLang="en-US" sz="900" b="0" i="0" u="none" strike="noStrike" cap="none" normalizeH="0" baseline="0" dirty="0" smtClean="0">
                        <a:ln>
                          <a:noFill/>
                        </a:ln>
                        <a:solidFill>
                          <a:schemeClr val="tx1"/>
                        </a:solidFill>
                        <a:effectLst/>
                        <a:latin typeface="Arial" pitchFamily="34" charset="0"/>
                      </a:endParaRPr>
                    </a:p>
                  </a:txBody>
                  <a:tcPr horzOverflow="overflow">
                    <a:lnL cap="flat">
                      <a:noFill/>
                    </a:lnL>
                    <a:lnR cap="flat">
                      <a:noFill/>
                    </a:lnR>
                    <a:lnT w="0" cap="flat" cmpd="sng" algn="ctr">
                      <a:solidFill>
                        <a:srgbClr val="BBBBBB"/>
                      </a:solidFill>
                      <a:prstDash val="solid"/>
                      <a:round/>
                      <a:headEnd type="none" w="med" len="med"/>
                      <a:tailEnd type="none" w="med" len="med"/>
                    </a:lnT>
                    <a:lnB w="0" cap="flat" cmpd="sng" algn="ctr">
                      <a:solidFill>
                        <a:srgbClr val="BBBBBB"/>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4191" name="Rectangle 399"/>
          <p:cNvSpPr>
            <a:spLocks noChangeArrowheads="1"/>
          </p:cNvSpPr>
          <p:nvPr/>
        </p:nvSpPr>
        <p:spPr bwMode="auto">
          <a:xfrm>
            <a:off x="2144228" y="6528196"/>
            <a:ext cx="699024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eaLnBrk="1" hangingPunct="1">
              <a:buNone/>
            </a:pPr>
            <a:r>
              <a:rPr lang="en-US" altLang="en-US" sz="1400" dirty="0" smtClean="0">
                <a:hlinkClick r:id="rId2"/>
              </a:rPr>
              <a:t>http</a:t>
            </a:r>
            <a:r>
              <a:rPr lang="en-US" altLang="en-US" sz="1400" dirty="0">
                <a:hlinkClick r:id="rId2"/>
              </a:rPr>
              <a:t>://www.usatoday.com/news/education/2005-10-19-male-college-cover_x.htm</a:t>
            </a:r>
            <a:r>
              <a:rPr lang="en-US" altLang="en-US" sz="1400" dirty="0"/>
              <a:t> </a:t>
            </a:r>
          </a:p>
        </p:txBody>
      </p:sp>
      <p:sp>
        <p:nvSpPr>
          <p:cNvPr id="34197" name="Text Box 405"/>
          <p:cNvSpPr txBox="1">
            <a:spLocks noChangeArrowheads="1"/>
          </p:cNvSpPr>
          <p:nvPr/>
        </p:nvSpPr>
        <p:spPr bwMode="auto">
          <a:xfrm>
            <a:off x="1774157" y="1447800"/>
            <a:ext cx="56172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None/>
            </a:pPr>
            <a:r>
              <a:rPr lang="en-US" altLang="en-US" sz="1800" b="1" dirty="0">
                <a:solidFill>
                  <a:srgbClr val="FF6600"/>
                </a:solidFill>
                <a:latin typeface="+mn-lt"/>
              </a:rPr>
              <a:t>College “gender gap” by </a:t>
            </a:r>
            <a:r>
              <a:rPr lang="en-US" altLang="en-US" sz="1800" b="1" dirty="0" smtClean="0">
                <a:solidFill>
                  <a:srgbClr val="FF6600"/>
                </a:solidFill>
                <a:latin typeface="+mn-lt"/>
              </a:rPr>
              <a:t>age, 1</a:t>
            </a:r>
            <a:r>
              <a:rPr lang="en-US" altLang="en-US" sz="1800" b="1" baseline="30000" dirty="0" smtClean="0">
                <a:solidFill>
                  <a:srgbClr val="FF6600"/>
                </a:solidFill>
                <a:latin typeface="+mn-lt"/>
              </a:rPr>
              <a:t>st</a:t>
            </a:r>
            <a:r>
              <a:rPr lang="en-US" altLang="en-US" sz="1800" dirty="0">
                <a:solidFill>
                  <a:srgbClr val="FF6600"/>
                </a:solidFill>
                <a:latin typeface="+mn-lt"/>
              </a:rPr>
              <a:t> </a:t>
            </a:r>
            <a:r>
              <a:rPr lang="en-US" altLang="en-US" sz="1800" dirty="0" smtClean="0">
                <a:solidFill>
                  <a:srgbClr val="FF6600"/>
                </a:solidFill>
                <a:latin typeface="+mn-lt"/>
              </a:rPr>
              <a:t>wave Millennials</a:t>
            </a:r>
            <a:endParaRPr lang="en-US" altLang="en-US" sz="1800" b="1" dirty="0">
              <a:solidFill>
                <a:srgbClr val="FF6600"/>
              </a:solidFill>
              <a:latin typeface="+mn-lt"/>
            </a:endParaRPr>
          </a:p>
        </p:txBody>
      </p:sp>
    </p:spTree>
    <p:extLst>
      <p:ext uri="{BB962C8B-B14F-4D97-AF65-F5344CB8AC3E}">
        <p14:creationId xmlns:p14="http://schemas.microsoft.com/office/powerpoint/2010/main" val="25067522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Debt</a:t>
            </a:r>
            <a:endParaRPr lang="en-US" dirty="0"/>
          </a:p>
        </p:txBody>
      </p:sp>
      <p:pic>
        <p:nvPicPr>
          <p:cNvPr id="93188" name="Picture 4" descr="https://res.cloudinary.com/apartment-list/image/upload/c_scale,w_1200/v1516324132/historic_trend_ylarq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93520"/>
            <a:ext cx="6858000" cy="4983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5410200" y="5943600"/>
            <a:ext cx="2495550" cy="401955"/>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2644783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Millennial Take-Home</a:t>
            </a:r>
            <a:endParaRPr lang="en-US" dirty="0"/>
          </a:p>
        </p:txBody>
      </p:sp>
      <p:sp>
        <p:nvSpPr>
          <p:cNvPr id="3" name="Content Placeholder 2"/>
          <p:cNvSpPr>
            <a:spLocks noGrp="1"/>
          </p:cNvSpPr>
          <p:nvPr>
            <p:ph idx="1"/>
          </p:nvPr>
        </p:nvSpPr>
        <p:spPr>
          <a:xfrm>
            <a:off x="304800" y="1447800"/>
            <a:ext cx="8610600" cy="4648200"/>
          </a:xfrm>
        </p:spPr>
        <p:txBody>
          <a:bodyPr/>
          <a:lstStyle/>
          <a:p>
            <a:r>
              <a:rPr lang="en-US" sz="2800" dirty="0" smtClean="0">
                <a:solidFill>
                  <a:srgbClr val="FF6600"/>
                </a:solidFill>
              </a:rPr>
              <a:t>Better </a:t>
            </a:r>
            <a:r>
              <a:rPr lang="en-US" sz="2800" dirty="0" smtClean="0"/>
              <a:t>social behavior</a:t>
            </a:r>
          </a:p>
          <a:p>
            <a:r>
              <a:rPr lang="en-US" sz="2800" dirty="0" smtClean="0">
                <a:solidFill>
                  <a:srgbClr val="FF6600"/>
                </a:solidFill>
              </a:rPr>
              <a:t>Adulthood</a:t>
            </a:r>
            <a:r>
              <a:rPr lang="en-US" sz="2800" dirty="0" smtClean="0"/>
              <a:t> delayed (but ultimately will happen)</a:t>
            </a:r>
          </a:p>
          <a:p>
            <a:r>
              <a:rPr lang="en-US" sz="2800" dirty="0" smtClean="0">
                <a:solidFill>
                  <a:srgbClr val="FF6600"/>
                </a:solidFill>
              </a:rPr>
              <a:t>Specialness </a:t>
            </a:r>
            <a:r>
              <a:rPr lang="en-US" sz="2800" dirty="0" smtClean="0"/>
              <a:t>(from entitled to snowflake)</a:t>
            </a:r>
          </a:p>
          <a:p>
            <a:r>
              <a:rPr lang="en-US" sz="2800" dirty="0" smtClean="0">
                <a:solidFill>
                  <a:srgbClr val="FF6600"/>
                </a:solidFill>
              </a:rPr>
              <a:t>Conventional </a:t>
            </a:r>
            <a:r>
              <a:rPr lang="en-US" sz="2800" dirty="0" smtClean="0"/>
              <a:t>NOT “edgy”</a:t>
            </a:r>
          </a:p>
          <a:p>
            <a:r>
              <a:rPr lang="en-US" sz="2800" dirty="0">
                <a:solidFill>
                  <a:srgbClr val="FF6600"/>
                </a:solidFill>
              </a:rPr>
              <a:t>Inclusive, </a:t>
            </a:r>
            <a:r>
              <a:rPr lang="en-US" sz="2800" dirty="0"/>
              <a:t>increasingly diverse</a:t>
            </a:r>
          </a:p>
          <a:p>
            <a:r>
              <a:rPr lang="en-US" sz="2800" dirty="0" smtClean="0">
                <a:solidFill>
                  <a:srgbClr val="FF6600"/>
                </a:solidFill>
              </a:rPr>
              <a:t>Social norming </a:t>
            </a:r>
            <a:r>
              <a:rPr lang="en-US" sz="2800" dirty="0" smtClean="0"/>
              <a:t>(edge pulled to center)</a:t>
            </a:r>
            <a:endParaRPr lang="en-US" sz="2800" dirty="0" smtClean="0">
              <a:solidFill>
                <a:srgbClr val="FF6600"/>
              </a:solidFill>
            </a:endParaRPr>
          </a:p>
          <a:p>
            <a:r>
              <a:rPr lang="en-US" sz="2800" dirty="0" smtClean="0">
                <a:solidFill>
                  <a:srgbClr val="FF6600"/>
                </a:solidFill>
              </a:rPr>
              <a:t>Less</a:t>
            </a:r>
            <a:r>
              <a:rPr lang="en-US" sz="2800" dirty="0" smtClean="0"/>
              <a:t> sex, drugs, rock and roll</a:t>
            </a:r>
          </a:p>
          <a:p>
            <a:r>
              <a:rPr lang="en-US" sz="2800" dirty="0" smtClean="0">
                <a:solidFill>
                  <a:srgbClr val="FF6600"/>
                </a:solidFill>
              </a:rPr>
              <a:t>Pragmatic,</a:t>
            </a:r>
            <a:r>
              <a:rPr lang="en-US" sz="2800" dirty="0" smtClean="0"/>
              <a:t> not conceptual</a:t>
            </a:r>
          </a:p>
          <a:p>
            <a:r>
              <a:rPr lang="en-US" sz="2800" dirty="0" smtClean="0">
                <a:solidFill>
                  <a:srgbClr val="FF6600"/>
                </a:solidFill>
              </a:rPr>
              <a:t>Team/social</a:t>
            </a:r>
            <a:r>
              <a:rPr lang="en-US" sz="2800" dirty="0" smtClean="0"/>
              <a:t> consensus, versus a “third eye” or  “inner voice”</a:t>
            </a:r>
          </a:p>
        </p:txBody>
      </p:sp>
    </p:spTree>
    <p:extLst>
      <p:ext uri="{BB962C8B-B14F-4D97-AF65-F5344CB8AC3E}">
        <p14:creationId xmlns:p14="http://schemas.microsoft.com/office/powerpoint/2010/main" val="1871390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r>
              <a:rPr lang="en-US" altLang="en-US" b="1" dirty="0" smtClean="0"/>
              <a:t>Lifestage vs. Generation</a:t>
            </a:r>
          </a:p>
        </p:txBody>
      </p:sp>
      <p:sp>
        <p:nvSpPr>
          <p:cNvPr id="35843" name="Rectangle 3"/>
          <p:cNvSpPr>
            <a:spLocks noGrp="1" noChangeArrowheads="1"/>
          </p:cNvSpPr>
          <p:nvPr>
            <p:ph type="body" idx="4294967295"/>
          </p:nvPr>
        </p:nvSpPr>
        <p:spPr/>
        <p:txBody>
          <a:bodyPr/>
          <a:lstStyle/>
          <a:p>
            <a:pPr marL="0" indent="0" eaLnBrk="1" hangingPunct="1">
              <a:buNone/>
            </a:pPr>
            <a:r>
              <a:rPr lang="en-US" altLang="en-US" dirty="0" smtClean="0">
                <a:latin typeface="Arial" pitchFamily="34" charset="0"/>
              </a:rPr>
              <a:t>Example of “Life Stage” statements</a:t>
            </a:r>
          </a:p>
          <a:p>
            <a:pPr algn="ctr" eaLnBrk="1" hangingPunct="1">
              <a:buFontTx/>
              <a:buNone/>
            </a:pPr>
            <a:r>
              <a:rPr lang="en-US" altLang="en-US" sz="2800" i="1" dirty="0" smtClean="0">
                <a:solidFill>
                  <a:srgbClr val="FF6600"/>
                </a:solidFill>
                <a:latin typeface="Times New Roman" pitchFamily="18" charset="0"/>
              </a:rPr>
              <a:t>“…Kids always rebel”</a:t>
            </a:r>
          </a:p>
          <a:p>
            <a:pPr algn="ctr" eaLnBrk="1" hangingPunct="1">
              <a:buFontTx/>
              <a:buNone/>
            </a:pPr>
            <a:r>
              <a:rPr lang="en-US" altLang="en-US" sz="2800" i="1" dirty="0" smtClean="0">
                <a:solidFill>
                  <a:srgbClr val="FF6600"/>
                </a:solidFill>
                <a:latin typeface="Times New Roman" pitchFamily="18" charset="0"/>
              </a:rPr>
              <a:t>“…old people are conservative”</a:t>
            </a:r>
            <a:br>
              <a:rPr lang="en-US" altLang="en-US" sz="2800" i="1" dirty="0" smtClean="0">
                <a:solidFill>
                  <a:srgbClr val="FF6600"/>
                </a:solidFill>
                <a:latin typeface="Times New Roman" pitchFamily="18" charset="0"/>
              </a:rPr>
            </a:br>
            <a:endParaRPr lang="en-US" altLang="en-US" sz="2800" i="1" dirty="0" smtClean="0">
              <a:solidFill>
                <a:srgbClr val="FF6600"/>
              </a:solidFill>
              <a:latin typeface="Times New Roman" pitchFamily="18" charset="0"/>
            </a:endParaRPr>
          </a:p>
          <a:p>
            <a:pPr marL="0" indent="0" eaLnBrk="1" hangingPunct="1">
              <a:buNone/>
            </a:pPr>
            <a:r>
              <a:rPr lang="en-US" altLang="en-US" dirty="0" smtClean="0">
                <a:latin typeface="Arial" pitchFamily="34" charset="0"/>
              </a:rPr>
              <a:t>Example of “Generational” statements</a:t>
            </a:r>
          </a:p>
          <a:p>
            <a:pPr algn="ctr" eaLnBrk="1" hangingPunct="1">
              <a:buFontTx/>
              <a:buNone/>
            </a:pPr>
            <a:r>
              <a:rPr lang="en-US" altLang="en-US" sz="2800" i="1" dirty="0" smtClean="0">
                <a:solidFill>
                  <a:srgbClr val="FF6600"/>
                </a:solidFill>
                <a:latin typeface="Times New Roman" pitchFamily="18" charset="0"/>
              </a:rPr>
              <a:t>“…Boomers are re-defining what it means to be old”</a:t>
            </a:r>
          </a:p>
          <a:p>
            <a:pPr algn="ctr" eaLnBrk="1" hangingPunct="1">
              <a:buFontTx/>
              <a:buNone/>
            </a:pPr>
            <a:r>
              <a:rPr lang="en-US" altLang="en-US" i="1" dirty="0" smtClean="0">
                <a:solidFill>
                  <a:srgbClr val="FF6600"/>
                </a:solidFill>
                <a:latin typeface="Times New Roman" pitchFamily="18" charset="0"/>
              </a:rPr>
              <a:t>“...</a:t>
            </a:r>
            <a:r>
              <a:rPr lang="en-US" altLang="en-US" sz="2800" i="1" dirty="0" smtClean="0">
                <a:solidFill>
                  <a:srgbClr val="FF6600"/>
                </a:solidFill>
                <a:latin typeface="Times New Roman" pitchFamily="18" charset="0"/>
              </a:rPr>
              <a:t>Youth today are closer to their parents in values and culture than the youth of 30 years ago”</a:t>
            </a:r>
          </a:p>
        </p:txBody>
      </p:sp>
      <p:pic>
        <p:nvPicPr>
          <p:cNvPr id="104450" name="Picture 2" descr="Image result for kids always reb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2286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6005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2057400"/>
            <a:ext cx="8001000" cy="2286000"/>
          </a:xfrm>
        </p:spPr>
        <p:txBody>
          <a:bodyPr/>
          <a:lstStyle/>
          <a:p>
            <a:pPr algn="ctr" eaLnBrk="1" hangingPunct="1"/>
            <a:r>
              <a:rPr lang="en-US" altLang="en-US" sz="4800" dirty="0" smtClean="0">
                <a:solidFill>
                  <a:srgbClr val="FF6600"/>
                </a:solidFill>
              </a:rPr>
              <a:t>Generational Trends</a:t>
            </a:r>
            <a:br>
              <a:rPr lang="en-US" altLang="en-US" sz="4800" dirty="0" smtClean="0">
                <a:solidFill>
                  <a:srgbClr val="FF6600"/>
                </a:solidFill>
              </a:rPr>
            </a:br>
            <a:r>
              <a:rPr lang="en-US" altLang="en-US" sz="4800" dirty="0" smtClean="0">
                <a:solidFill>
                  <a:srgbClr val="FF6600"/>
                </a:solidFill>
              </a:rPr>
              <a:t>Plurals</a:t>
            </a:r>
          </a:p>
        </p:txBody>
      </p:sp>
      <p:sp>
        <p:nvSpPr>
          <p:cNvPr id="2" name="Subtitle 1"/>
          <p:cNvSpPr>
            <a:spLocks noGrp="1"/>
          </p:cNvSpPr>
          <p:nvPr>
            <p:ph type="subTitle" idx="1"/>
          </p:nvPr>
        </p:nvSpPr>
        <p:spPr>
          <a:xfrm>
            <a:off x="1371600" y="4648200"/>
            <a:ext cx="6400800" cy="1066800"/>
          </a:xfrm>
        </p:spPr>
        <p:txBody>
          <a:bodyPr/>
          <a:lstStyle/>
          <a:p>
            <a:r>
              <a:rPr lang="en-US" dirty="0" smtClean="0">
                <a:solidFill>
                  <a:srgbClr val="FF6600"/>
                </a:solidFill>
              </a:rPr>
              <a:t>Ages in 2018: </a:t>
            </a:r>
            <a:r>
              <a:rPr lang="en-US" dirty="0" smtClean="0"/>
              <a:t>0-14</a:t>
            </a:r>
            <a:endParaRPr lang="en-US" dirty="0"/>
          </a:p>
        </p:txBody>
      </p:sp>
    </p:spTree>
    <p:extLst>
      <p:ext uri="{BB962C8B-B14F-4D97-AF65-F5344CB8AC3E}">
        <p14:creationId xmlns:p14="http://schemas.microsoft.com/office/powerpoint/2010/main" val="27849916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763000" cy="914400"/>
          </a:xfrm>
        </p:spPr>
        <p:txBody>
          <a:bodyPr/>
          <a:lstStyle/>
          <a:p>
            <a:r>
              <a:rPr lang="en-US" sz="3600" dirty="0" smtClean="0"/>
              <a:t>Most Millennial Trends Continue…</a:t>
            </a:r>
            <a:endParaRPr lang="en-US" sz="3600" dirty="0"/>
          </a:p>
        </p:txBody>
      </p:sp>
      <p:sp>
        <p:nvSpPr>
          <p:cNvPr id="3" name="Content Placeholder 2"/>
          <p:cNvSpPr>
            <a:spLocks noGrp="1"/>
          </p:cNvSpPr>
          <p:nvPr>
            <p:ph idx="1"/>
          </p:nvPr>
        </p:nvSpPr>
        <p:spPr/>
        <p:txBody>
          <a:bodyPr/>
          <a:lstStyle/>
          <a:p>
            <a:r>
              <a:rPr lang="en-US" dirty="0" smtClean="0">
                <a:solidFill>
                  <a:srgbClr val="FF6600"/>
                </a:solidFill>
              </a:rPr>
              <a:t>More diverse </a:t>
            </a:r>
            <a:r>
              <a:rPr lang="en-US" dirty="0" smtClean="0"/>
              <a:t>population</a:t>
            </a:r>
          </a:p>
          <a:p>
            <a:r>
              <a:rPr lang="en-US" dirty="0" smtClean="0">
                <a:solidFill>
                  <a:srgbClr val="FF6600"/>
                </a:solidFill>
              </a:rPr>
              <a:t>Better </a:t>
            </a:r>
            <a:r>
              <a:rPr lang="en-US" dirty="0" smtClean="0"/>
              <a:t>social behavior</a:t>
            </a:r>
          </a:p>
          <a:p>
            <a:r>
              <a:rPr lang="en-US" dirty="0" smtClean="0">
                <a:solidFill>
                  <a:srgbClr val="FF6600"/>
                </a:solidFill>
              </a:rPr>
              <a:t>Social norming </a:t>
            </a:r>
            <a:r>
              <a:rPr lang="en-US" dirty="0" smtClean="0"/>
              <a:t>for all identity groups</a:t>
            </a:r>
          </a:p>
          <a:p>
            <a:r>
              <a:rPr lang="en-US" dirty="0" smtClean="0">
                <a:solidFill>
                  <a:srgbClr val="FF6600"/>
                </a:solidFill>
              </a:rPr>
              <a:t>Delayed</a:t>
            </a:r>
            <a:r>
              <a:rPr lang="en-US" dirty="0" smtClean="0"/>
              <a:t> adulthood</a:t>
            </a:r>
          </a:p>
          <a:p>
            <a:r>
              <a:rPr lang="en-US" dirty="0" smtClean="0">
                <a:solidFill>
                  <a:srgbClr val="FF6600"/>
                </a:solidFill>
              </a:rPr>
              <a:t>Sense</a:t>
            </a:r>
            <a:r>
              <a:rPr lang="en-US" dirty="0" smtClean="0"/>
              <a:t> of entitlement</a:t>
            </a:r>
            <a:endParaRPr lang="en-US" dirty="0"/>
          </a:p>
        </p:txBody>
      </p:sp>
    </p:spTree>
    <p:extLst>
      <p:ext uri="{BB962C8B-B14F-4D97-AF65-F5344CB8AC3E}">
        <p14:creationId xmlns:p14="http://schemas.microsoft.com/office/powerpoint/2010/main" val="2043836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Demographics is Destiny</a:t>
            </a:r>
            <a:endParaRPr lang="en-US" dirty="0"/>
          </a:p>
        </p:txBody>
      </p:sp>
      <p:pic>
        <p:nvPicPr>
          <p:cNvPr id="87042" name="Picture 2" descr="C:\Users\Pete Markiewicz\Documents\columbia college\2018\millennials talk\population-race-ethni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450" y="1524000"/>
            <a:ext cx="4248150" cy="48853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8600" y="3274367"/>
            <a:ext cx="2057400" cy="461665"/>
          </a:xfrm>
          <a:prstGeom prst="rect">
            <a:avLst/>
          </a:prstGeom>
          <a:noFill/>
        </p:spPr>
        <p:txBody>
          <a:bodyPr wrap="square" rtlCol="0">
            <a:spAutoFit/>
          </a:bodyPr>
          <a:lstStyle/>
          <a:p>
            <a:pPr>
              <a:buNone/>
            </a:pPr>
            <a:r>
              <a:rPr lang="en-US" sz="1200" b="0" dirty="0" smtClean="0">
                <a:solidFill>
                  <a:srgbClr val="002060"/>
                </a:solidFill>
              </a:rPr>
              <a:t>Much higher diversity than Europe or Asia!</a:t>
            </a:r>
            <a:endParaRPr lang="en-US" sz="1200" b="0" dirty="0">
              <a:solidFill>
                <a:srgbClr val="002060"/>
              </a:solidFill>
            </a:endParaRPr>
          </a:p>
        </p:txBody>
      </p:sp>
    </p:spTree>
    <p:extLst>
      <p:ext uri="{BB962C8B-B14F-4D97-AF65-F5344CB8AC3E}">
        <p14:creationId xmlns:p14="http://schemas.microsoft.com/office/powerpoint/2010/main" val="4010375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Trends Look New</a:t>
            </a:r>
            <a:endParaRPr lang="en-US" dirty="0"/>
          </a:p>
        </p:txBody>
      </p:sp>
      <p:sp>
        <p:nvSpPr>
          <p:cNvPr id="3" name="Content Placeholder 2"/>
          <p:cNvSpPr>
            <a:spLocks noGrp="1"/>
          </p:cNvSpPr>
          <p:nvPr>
            <p:ph idx="1"/>
          </p:nvPr>
        </p:nvSpPr>
        <p:spPr/>
        <p:txBody>
          <a:bodyPr/>
          <a:lstStyle/>
          <a:p>
            <a:r>
              <a:rPr lang="en-US" dirty="0" smtClean="0">
                <a:solidFill>
                  <a:srgbClr val="FF6600"/>
                </a:solidFill>
              </a:rPr>
              <a:t>“Grit” </a:t>
            </a:r>
            <a:r>
              <a:rPr lang="en-US" dirty="0" smtClean="0"/>
              <a:t>or dogged achievement of goals via small steps</a:t>
            </a:r>
          </a:p>
          <a:p>
            <a:r>
              <a:rPr lang="en-US" dirty="0" smtClean="0">
                <a:solidFill>
                  <a:srgbClr val="FF6600"/>
                </a:solidFill>
              </a:rPr>
              <a:t>Tolerance</a:t>
            </a:r>
            <a:r>
              <a:rPr lang="en-US" dirty="0" smtClean="0"/>
              <a:t> becomes manners</a:t>
            </a:r>
          </a:p>
          <a:p>
            <a:r>
              <a:rPr lang="en-US" dirty="0" smtClean="0">
                <a:solidFill>
                  <a:srgbClr val="FF6600"/>
                </a:solidFill>
              </a:rPr>
              <a:t>Physical </a:t>
            </a:r>
            <a:r>
              <a:rPr lang="en-US" dirty="0" smtClean="0"/>
              <a:t>isolation</a:t>
            </a:r>
          </a:p>
          <a:p>
            <a:r>
              <a:rPr lang="en-US" dirty="0">
                <a:solidFill>
                  <a:srgbClr val="FF6600"/>
                </a:solidFill>
              </a:rPr>
              <a:t>V</a:t>
            </a:r>
            <a:r>
              <a:rPr lang="en-US" dirty="0" smtClean="0">
                <a:solidFill>
                  <a:srgbClr val="FF6600"/>
                </a:solidFill>
              </a:rPr>
              <a:t>irtual </a:t>
            </a:r>
            <a:r>
              <a:rPr lang="en-US" dirty="0" smtClean="0"/>
              <a:t>substitutes for the real</a:t>
            </a:r>
          </a:p>
          <a:p>
            <a:r>
              <a:rPr lang="en-US" dirty="0" smtClean="0">
                <a:solidFill>
                  <a:srgbClr val="FF6600"/>
                </a:solidFill>
              </a:rPr>
              <a:t>Less confident</a:t>
            </a:r>
            <a:r>
              <a:rPr lang="en-US" dirty="0" smtClean="0"/>
              <a:t>, happy</a:t>
            </a:r>
          </a:p>
          <a:p>
            <a:endParaRPr lang="en-US" dirty="0"/>
          </a:p>
        </p:txBody>
      </p:sp>
    </p:spTree>
    <p:extLst>
      <p:ext uri="{BB962C8B-B14F-4D97-AF65-F5344CB8AC3E}">
        <p14:creationId xmlns:p14="http://schemas.microsoft.com/office/powerpoint/2010/main" val="3979984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S&amp;H Plural Archetype</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6600"/>
                </a:solidFill>
              </a:rPr>
              <a:t>“Today, Boomers </a:t>
            </a:r>
            <a:r>
              <a:rPr lang="en-US" dirty="0"/>
              <a:t>invest much of their energy in settling old scores with their ideological opponents rather than solving problems</a:t>
            </a:r>
            <a:r>
              <a:rPr lang="en-US" dirty="0" smtClean="0"/>
              <a:t>.”</a:t>
            </a:r>
          </a:p>
          <a:p>
            <a:pPr marL="0" indent="0">
              <a:buNone/>
            </a:pPr>
            <a:endParaRPr lang="en-US" dirty="0" smtClean="0"/>
          </a:p>
          <a:p>
            <a:pPr marL="0" indent="0">
              <a:buNone/>
            </a:pPr>
            <a:r>
              <a:rPr lang="en-US" dirty="0" smtClean="0">
                <a:solidFill>
                  <a:srgbClr val="FF6600"/>
                </a:solidFill>
              </a:rPr>
              <a:t>“Plurals </a:t>
            </a:r>
            <a:r>
              <a:rPr lang="en-US" dirty="0">
                <a:solidFill>
                  <a:srgbClr val="FF6600"/>
                </a:solidFill>
              </a:rPr>
              <a:t>would prefer </a:t>
            </a:r>
            <a:r>
              <a:rPr lang="en-US" dirty="0"/>
              <a:t>to take small steps toward their goal, as they did in Florida, rather than bask in the purity of their cause</a:t>
            </a:r>
            <a:r>
              <a:rPr lang="en-US" dirty="0" smtClean="0"/>
              <a:t>.”</a:t>
            </a:r>
          </a:p>
        </p:txBody>
      </p:sp>
      <p:sp>
        <p:nvSpPr>
          <p:cNvPr id="4" name="Rectangle 3"/>
          <p:cNvSpPr/>
          <p:nvPr/>
        </p:nvSpPr>
        <p:spPr>
          <a:xfrm>
            <a:off x="3962400" y="6266409"/>
            <a:ext cx="5181600" cy="584775"/>
          </a:xfrm>
          <a:prstGeom prst="rect">
            <a:avLst/>
          </a:prstGeom>
        </p:spPr>
        <p:txBody>
          <a:bodyPr wrap="square">
            <a:spAutoFit/>
          </a:bodyPr>
          <a:lstStyle/>
          <a:p>
            <a:pPr algn="r">
              <a:buNone/>
            </a:pPr>
            <a:r>
              <a:rPr lang="en-US" sz="1600" dirty="0">
                <a:hlinkClick r:id="rId2"/>
              </a:rPr>
              <a:t>http://</a:t>
            </a:r>
            <a:r>
              <a:rPr lang="en-US" sz="1600" dirty="0" smtClean="0">
                <a:hlinkClick r:id="rId2"/>
              </a:rPr>
              <a:t>www.newgeography.com/content/005941-boomers-meet-plurals</a:t>
            </a:r>
            <a:r>
              <a:rPr lang="en-US" sz="1600" dirty="0" smtClean="0"/>
              <a:t> </a:t>
            </a:r>
            <a:endParaRPr lang="en-US" sz="1600" dirty="0"/>
          </a:p>
        </p:txBody>
      </p:sp>
      <p:pic>
        <p:nvPicPr>
          <p:cNvPr id="5" name="Picture 17" descr="948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2400"/>
            <a:ext cx="1714500" cy="12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530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Plural Future</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6600"/>
                </a:solidFill>
              </a:rPr>
              <a:t>“Plurals </a:t>
            </a:r>
            <a:r>
              <a:rPr lang="en-US" dirty="0">
                <a:solidFill>
                  <a:srgbClr val="FF6600"/>
                </a:solidFill>
              </a:rPr>
              <a:t>are destined </a:t>
            </a:r>
            <a:r>
              <a:rPr lang="en-US" dirty="0"/>
              <a:t>to play a role like the one the Silent Generation played after World War </a:t>
            </a:r>
            <a:r>
              <a:rPr lang="en-US" dirty="0" smtClean="0"/>
              <a:t>II  - smoothing </a:t>
            </a:r>
            <a:r>
              <a:rPr lang="en-US" dirty="0"/>
              <a:t>out society’s disruptions and divisions with </a:t>
            </a:r>
            <a:r>
              <a:rPr lang="en-US" dirty="0" smtClean="0"/>
              <a:t>slow progress and a willingness </a:t>
            </a:r>
            <a:r>
              <a:rPr lang="en-US" dirty="0"/>
              <a:t>to compromise</a:t>
            </a:r>
            <a:r>
              <a:rPr lang="en-US" dirty="0" smtClean="0"/>
              <a:t>.”</a:t>
            </a:r>
            <a:endParaRPr lang="en-US" dirty="0"/>
          </a:p>
          <a:p>
            <a:endParaRPr lang="en-US" dirty="0"/>
          </a:p>
        </p:txBody>
      </p:sp>
      <p:sp>
        <p:nvSpPr>
          <p:cNvPr id="5" name="Rectangle 4"/>
          <p:cNvSpPr/>
          <p:nvPr/>
        </p:nvSpPr>
        <p:spPr>
          <a:xfrm>
            <a:off x="4572000" y="6393984"/>
            <a:ext cx="4572000" cy="461665"/>
          </a:xfrm>
          <a:prstGeom prst="rect">
            <a:avLst/>
          </a:prstGeom>
        </p:spPr>
        <p:txBody>
          <a:bodyPr>
            <a:spAutoFit/>
          </a:bodyPr>
          <a:lstStyle/>
          <a:p>
            <a:pPr algn="r">
              <a:buNone/>
            </a:pPr>
            <a:r>
              <a:rPr lang="en-US" sz="1200" dirty="0">
                <a:hlinkClick r:id="rId2"/>
              </a:rPr>
              <a:t>http://</a:t>
            </a:r>
            <a:r>
              <a:rPr lang="en-US" sz="1200" dirty="0" smtClean="0">
                <a:hlinkClick r:id="rId2"/>
              </a:rPr>
              <a:t>www.newgeography.com/content/005941-boomers-meet-plurals</a:t>
            </a:r>
            <a:r>
              <a:rPr lang="en-US" sz="1200" dirty="0" smtClean="0"/>
              <a:t> </a:t>
            </a:r>
            <a:endParaRPr lang="en-US" sz="1200" dirty="0"/>
          </a:p>
        </p:txBody>
      </p:sp>
      <p:pic>
        <p:nvPicPr>
          <p:cNvPr id="6" name="Picture 4" descr="https://images-na.ssl-images-amazon.com/images/I/51ZYQeiJpYL._SX331_BO1,204,203,200_.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810686"/>
            <a:ext cx="1651000" cy="2474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498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Plural Grit in Action</a:t>
            </a:r>
            <a:endParaRPr lang="en-US" dirty="0"/>
          </a:p>
        </p:txBody>
      </p:sp>
      <p:pic>
        <p:nvPicPr>
          <p:cNvPr id="4" name="Picture 2" descr="1200px-March_for_Our_Lives_Washington_DC_2018_-_Signs_and_Marchers_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3151955" cy="2104264"/>
          </a:xfrm>
          <a:prstGeom prst="rect">
            <a:avLst/>
          </a:prstGeom>
          <a:noFill/>
          <a:extLst>
            <a:ext uri="{909E8E84-426E-40DD-AFC4-6F175D3DCCD1}">
              <a14:hiddenFill xmlns:a14="http://schemas.microsoft.com/office/drawing/2010/main">
                <a:solidFill>
                  <a:srgbClr val="FFFFFF"/>
                </a:solidFill>
              </a14:hiddenFill>
            </a:ext>
          </a:extLst>
        </p:spPr>
      </p:pic>
      <p:pic>
        <p:nvPicPr>
          <p:cNvPr id="99330" name="Picture 2" descr="Image result for civil rights 195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24000"/>
            <a:ext cx="2800350" cy="2104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3686183"/>
            <a:ext cx="6457950" cy="400110"/>
          </a:xfrm>
          <a:prstGeom prst="rect">
            <a:avLst/>
          </a:prstGeom>
          <a:noFill/>
        </p:spPr>
        <p:txBody>
          <a:bodyPr wrap="square" rtlCol="0">
            <a:spAutoFit/>
          </a:bodyPr>
          <a:lstStyle/>
          <a:p>
            <a:pPr algn="ctr">
              <a:buNone/>
            </a:pPr>
            <a:r>
              <a:rPr lang="en-US" sz="2000" dirty="0" smtClean="0"/>
              <a:t>Parkland Protesters are respectful, and determined</a:t>
            </a:r>
            <a:endParaRPr lang="en-US" sz="2000" dirty="0"/>
          </a:p>
        </p:txBody>
      </p:sp>
      <p:sp>
        <p:nvSpPr>
          <p:cNvPr id="6" name="TextBox 5"/>
          <p:cNvSpPr txBox="1"/>
          <p:nvPr/>
        </p:nvSpPr>
        <p:spPr>
          <a:xfrm>
            <a:off x="4010025" y="4038600"/>
            <a:ext cx="753732" cy="584775"/>
          </a:xfrm>
          <a:prstGeom prst="rect">
            <a:avLst/>
          </a:prstGeom>
          <a:noFill/>
        </p:spPr>
        <p:txBody>
          <a:bodyPr wrap="none" rtlCol="0">
            <a:spAutoFit/>
          </a:bodyPr>
          <a:lstStyle/>
          <a:p>
            <a:pPr algn="ctr">
              <a:buNone/>
            </a:pPr>
            <a:r>
              <a:rPr lang="en-US" dirty="0" smtClean="0"/>
              <a:t>vs.</a:t>
            </a:r>
            <a:endParaRPr lang="en-US" dirty="0"/>
          </a:p>
        </p:txBody>
      </p:sp>
      <p:pic>
        <p:nvPicPr>
          <p:cNvPr id="99332" name="Picture 4" descr="Image result for days of rage 1968 violen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24" r="12648"/>
          <a:stretch/>
        </p:blipFill>
        <p:spPr bwMode="auto">
          <a:xfrm>
            <a:off x="836410" y="4775782"/>
            <a:ext cx="2114550" cy="1415468"/>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Image result for days of rage 1968 viol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260" y="4775782"/>
            <a:ext cx="2140617" cy="139641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0"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9340" name="Picture 12" descr="Image result for violent protests boomers"/>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332210" y="4775782"/>
            <a:ext cx="2516390" cy="1415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67600" y="2216033"/>
            <a:ext cx="1157689" cy="720197"/>
          </a:xfrm>
          <a:prstGeom prst="rect">
            <a:avLst/>
          </a:prstGeom>
          <a:noFill/>
        </p:spPr>
        <p:txBody>
          <a:bodyPr wrap="none" rtlCol="0">
            <a:spAutoFit/>
          </a:bodyPr>
          <a:lstStyle/>
          <a:p>
            <a:pPr algn="ctr">
              <a:buNone/>
            </a:pPr>
            <a:r>
              <a:rPr lang="en-US" sz="1200" dirty="0" smtClean="0">
                <a:solidFill>
                  <a:srgbClr val="FFFF99"/>
                </a:solidFill>
              </a:rPr>
              <a:t>S&amp;H match </a:t>
            </a:r>
          </a:p>
          <a:p>
            <a:pPr algn="ctr">
              <a:buNone/>
            </a:pPr>
            <a:r>
              <a:rPr lang="en-US" sz="1200" dirty="0" smtClean="0">
                <a:solidFill>
                  <a:srgbClr val="FFFF99"/>
                </a:solidFill>
              </a:rPr>
              <a:t>Plurals with</a:t>
            </a:r>
          </a:p>
          <a:p>
            <a:pPr algn="ctr">
              <a:buNone/>
            </a:pPr>
            <a:r>
              <a:rPr lang="en-US" sz="1200" dirty="0" smtClean="0">
                <a:solidFill>
                  <a:srgbClr val="FFFF99"/>
                </a:solidFill>
              </a:rPr>
              <a:t>1950s Silents</a:t>
            </a:r>
            <a:endParaRPr lang="en-US" sz="1200" dirty="0">
              <a:solidFill>
                <a:srgbClr val="FFFF99"/>
              </a:solidFill>
            </a:endParaRPr>
          </a:p>
        </p:txBody>
      </p:sp>
      <p:sp>
        <p:nvSpPr>
          <p:cNvPr id="13" name="TextBox 12"/>
          <p:cNvSpPr txBox="1"/>
          <p:nvPr/>
        </p:nvSpPr>
        <p:spPr>
          <a:xfrm>
            <a:off x="7774714" y="5123417"/>
            <a:ext cx="1369286" cy="498598"/>
          </a:xfrm>
          <a:prstGeom prst="rect">
            <a:avLst/>
          </a:prstGeom>
          <a:noFill/>
        </p:spPr>
        <p:txBody>
          <a:bodyPr wrap="none" rtlCol="0">
            <a:spAutoFit/>
          </a:bodyPr>
          <a:lstStyle/>
          <a:p>
            <a:pPr algn="ctr">
              <a:buNone/>
            </a:pPr>
            <a:r>
              <a:rPr lang="en-US" sz="1200" dirty="0" smtClean="0">
                <a:solidFill>
                  <a:srgbClr val="FFFF99"/>
                </a:solidFill>
              </a:rPr>
              <a:t>NOT</a:t>
            </a:r>
          </a:p>
          <a:p>
            <a:pPr algn="ctr">
              <a:buNone/>
            </a:pPr>
            <a:r>
              <a:rPr lang="en-US" sz="1200" dirty="0" smtClean="0">
                <a:solidFill>
                  <a:srgbClr val="FFFF99"/>
                </a:solidFill>
              </a:rPr>
              <a:t>1960s Boomers!</a:t>
            </a:r>
            <a:endParaRPr lang="en-US" sz="1200" dirty="0">
              <a:solidFill>
                <a:srgbClr val="FFFF99"/>
              </a:solidFill>
            </a:endParaRPr>
          </a:p>
        </p:txBody>
      </p:sp>
    </p:spTree>
    <p:extLst>
      <p:ext uri="{BB962C8B-B14F-4D97-AF65-F5344CB8AC3E}">
        <p14:creationId xmlns:p14="http://schemas.microsoft.com/office/powerpoint/2010/main" val="3960672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“Lonely Crowd”</a:t>
            </a:r>
            <a:endParaRPr lang="en-US" dirty="0"/>
          </a:p>
        </p:txBody>
      </p:sp>
      <p:sp>
        <p:nvSpPr>
          <p:cNvPr id="3" name="Content Placeholder 2"/>
          <p:cNvSpPr>
            <a:spLocks noGrp="1"/>
          </p:cNvSpPr>
          <p:nvPr>
            <p:ph idx="1"/>
          </p:nvPr>
        </p:nvSpPr>
        <p:spPr>
          <a:xfrm>
            <a:off x="304800" y="1752600"/>
            <a:ext cx="8610600" cy="4648200"/>
          </a:xfrm>
        </p:spPr>
        <p:txBody>
          <a:bodyPr/>
          <a:lstStyle/>
          <a:p>
            <a:r>
              <a:rPr lang="en-US" sz="2800" dirty="0" smtClean="0">
                <a:solidFill>
                  <a:srgbClr val="FF6600"/>
                </a:solidFill>
              </a:rPr>
              <a:t>Plurals are less independent, nonconformist than </a:t>
            </a:r>
            <a:r>
              <a:rPr lang="en-US" sz="2800" dirty="0" smtClean="0"/>
              <a:t>any generation in US history</a:t>
            </a:r>
          </a:p>
          <a:p>
            <a:r>
              <a:rPr lang="en-US" sz="2800" dirty="0" smtClean="0">
                <a:solidFill>
                  <a:srgbClr val="FF6600"/>
                </a:solidFill>
              </a:rPr>
              <a:t>With Plurals</a:t>
            </a:r>
            <a:r>
              <a:rPr lang="en-US" sz="2800" dirty="0" smtClean="0"/>
              <a:t>, virtual communication replaces, rather than augments the physical world.</a:t>
            </a:r>
          </a:p>
          <a:p>
            <a:r>
              <a:rPr lang="en-US" sz="2800" dirty="0" smtClean="0">
                <a:solidFill>
                  <a:srgbClr val="FF6600"/>
                </a:solidFill>
              </a:rPr>
              <a:t>Plurals spend less time </a:t>
            </a:r>
            <a:r>
              <a:rPr lang="en-US" sz="2800" dirty="0" smtClean="0"/>
              <a:t>in the real world, more in the world of social ideas.</a:t>
            </a:r>
          </a:p>
          <a:p>
            <a:r>
              <a:rPr lang="en-US" sz="2800" dirty="0" smtClean="0">
                <a:solidFill>
                  <a:srgbClr val="FF6600"/>
                </a:solidFill>
              </a:rPr>
              <a:t>Virtualization</a:t>
            </a:r>
            <a:r>
              <a:rPr lang="en-US" sz="2800" dirty="0" smtClean="0"/>
              <a:t> may contribute to a </a:t>
            </a:r>
            <a:br>
              <a:rPr lang="en-US" sz="2800" dirty="0" smtClean="0"/>
            </a:br>
            <a:r>
              <a:rPr lang="en-US" sz="2800" dirty="0" smtClean="0"/>
              <a:t>worsening social mood.</a:t>
            </a:r>
            <a:endParaRPr lang="en-US" sz="2800" dirty="0"/>
          </a:p>
        </p:txBody>
      </p:sp>
      <p:pic>
        <p:nvPicPr>
          <p:cNvPr id="4" name="Picture 15" descr="Jean Twenge 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9303" y="190500"/>
            <a:ext cx="11897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2" descr="https://images-na.ssl-images-amazon.com/images/I/51frcY3n0aL._SX329_BO1,204,203,200_.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4648200"/>
            <a:ext cx="1333137" cy="2009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99773" y="1276350"/>
            <a:ext cx="2006127" cy="276999"/>
          </a:xfrm>
          <a:prstGeom prst="rect">
            <a:avLst/>
          </a:prstGeom>
          <a:noFill/>
        </p:spPr>
        <p:txBody>
          <a:bodyPr wrap="none" rtlCol="0">
            <a:spAutoFit/>
          </a:bodyPr>
          <a:lstStyle/>
          <a:p>
            <a:pPr>
              <a:buNone/>
            </a:pPr>
            <a:r>
              <a:rPr lang="en-US" sz="1200" b="0" dirty="0" smtClean="0"/>
              <a:t>She’s right once in a while!</a:t>
            </a:r>
            <a:endParaRPr lang="en-US" sz="1200" b="0" dirty="0"/>
          </a:p>
        </p:txBody>
      </p:sp>
      <p:sp>
        <p:nvSpPr>
          <p:cNvPr id="6" name="Rectangle 5"/>
          <p:cNvSpPr/>
          <p:nvPr/>
        </p:nvSpPr>
        <p:spPr>
          <a:xfrm>
            <a:off x="2819400" y="5734645"/>
            <a:ext cx="4572000" cy="523220"/>
          </a:xfrm>
          <a:prstGeom prst="rect">
            <a:avLst/>
          </a:prstGeom>
        </p:spPr>
        <p:txBody>
          <a:bodyPr>
            <a:spAutoFit/>
          </a:bodyPr>
          <a:lstStyle/>
          <a:p>
            <a:pPr>
              <a:buNone/>
            </a:pPr>
            <a:r>
              <a:rPr lang="en-US" sz="1400" b="0" dirty="0">
                <a:hlinkClick r:id="rId5"/>
              </a:rPr>
              <a:t>https://www.theatlantic.com/magazine/archive/2017/09/has-the-smartphone-destroyed-a-generation/534198</a:t>
            </a:r>
            <a:r>
              <a:rPr lang="en-US" sz="1400" b="0" dirty="0" smtClean="0">
                <a:hlinkClick r:id="rId5"/>
              </a:rPr>
              <a:t>/</a:t>
            </a:r>
            <a:r>
              <a:rPr lang="en-US" sz="1400" b="0" dirty="0" smtClean="0"/>
              <a:t> </a:t>
            </a:r>
            <a:endParaRPr lang="en-US" sz="1400" b="0" dirty="0"/>
          </a:p>
        </p:txBody>
      </p:sp>
    </p:spTree>
    <p:extLst>
      <p:ext uri="{BB962C8B-B14F-4D97-AF65-F5344CB8AC3E}">
        <p14:creationId xmlns:p14="http://schemas.microsoft.com/office/powerpoint/2010/main" val="3390318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 Going Away…</a:t>
            </a:r>
            <a:endParaRPr lang="en-US" dirty="0"/>
          </a:p>
        </p:txBody>
      </p:sp>
      <p:sp>
        <p:nvSpPr>
          <p:cNvPr id="3" name="Content Placeholder 2"/>
          <p:cNvSpPr>
            <a:spLocks noGrp="1"/>
          </p:cNvSpPr>
          <p:nvPr>
            <p:ph idx="1"/>
          </p:nvPr>
        </p:nvSpPr>
        <p:spPr>
          <a:xfrm>
            <a:off x="304800" y="1600200"/>
            <a:ext cx="8610600" cy="3962400"/>
          </a:xfrm>
        </p:spPr>
        <p:txBody>
          <a:bodyPr/>
          <a:lstStyle/>
          <a:p>
            <a:r>
              <a:rPr lang="en-US" sz="2800" dirty="0">
                <a:solidFill>
                  <a:srgbClr val="FF6600"/>
                </a:solidFill>
              </a:rPr>
              <a:t>12th-graders in 2015 </a:t>
            </a:r>
            <a:r>
              <a:rPr lang="en-US" sz="2800" dirty="0"/>
              <a:t>were going out less often than eighth-graders did as recently as 2009.</a:t>
            </a:r>
          </a:p>
          <a:p>
            <a:r>
              <a:rPr lang="en-US" sz="2800" dirty="0">
                <a:solidFill>
                  <a:srgbClr val="FF6600"/>
                </a:solidFill>
              </a:rPr>
              <a:t>56 percent of high-school seniors </a:t>
            </a:r>
            <a:r>
              <a:rPr lang="en-US" sz="2800" dirty="0"/>
              <a:t>in 2015 went out on dates; for Boomers and Gen Xers, the number was about 85 percent.</a:t>
            </a:r>
          </a:p>
          <a:p>
            <a:r>
              <a:rPr lang="en-US" sz="2800" dirty="0">
                <a:solidFill>
                  <a:srgbClr val="FF6600"/>
                </a:solidFill>
              </a:rPr>
              <a:t>The number of sexually active teens </a:t>
            </a:r>
            <a:r>
              <a:rPr lang="en-US" sz="2800" dirty="0"/>
              <a:t>sexually active by ninth grade has dropped by almost 40 percent since 1991</a:t>
            </a:r>
            <a:r>
              <a:rPr lang="en-US" sz="2800" dirty="0" smtClean="0"/>
              <a:t>.</a:t>
            </a:r>
            <a:r>
              <a:rPr lang="en-US" sz="2800" dirty="0"/>
              <a:t/>
            </a:r>
            <a:br>
              <a:rPr lang="en-US" sz="2800" dirty="0"/>
            </a:br>
            <a:endParaRPr lang="en-US" sz="2800" dirty="0"/>
          </a:p>
        </p:txBody>
      </p:sp>
    </p:spTree>
    <p:extLst>
      <p:ext uri="{BB962C8B-B14F-4D97-AF65-F5344CB8AC3E}">
        <p14:creationId xmlns:p14="http://schemas.microsoft.com/office/powerpoint/2010/main" val="3040253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67000"/>
            <a:ext cx="8610600" cy="914400"/>
          </a:xfrm>
        </p:spPr>
        <p:txBody>
          <a:bodyPr/>
          <a:lstStyle/>
          <a:p>
            <a:pPr algn="ctr"/>
            <a:r>
              <a:rPr lang="en-US" dirty="0">
                <a:solidFill>
                  <a:srgbClr val="FF6600"/>
                </a:solidFill>
              </a:rPr>
              <a:t>Nearly all Boomer high-school students had their driver’s license by the spring of their senior </a:t>
            </a:r>
            <a:r>
              <a:rPr lang="en-US" dirty="0" smtClean="0">
                <a:solidFill>
                  <a:srgbClr val="FF6600"/>
                </a:solidFill>
              </a:rPr>
              <a:t>year</a:t>
            </a:r>
            <a:br>
              <a:rPr lang="en-US" dirty="0" smtClean="0">
                <a:solidFill>
                  <a:srgbClr val="FF6600"/>
                </a:solidFill>
              </a:rPr>
            </a:br>
            <a:r>
              <a:rPr lang="en-US" dirty="0" smtClean="0">
                <a:solidFill>
                  <a:srgbClr val="FF6600"/>
                </a:solidFill>
              </a:rPr>
              <a:t/>
            </a:r>
            <a:br>
              <a:rPr lang="en-US" dirty="0" smtClean="0">
                <a:solidFill>
                  <a:srgbClr val="FF6600"/>
                </a:solidFill>
              </a:rPr>
            </a:br>
            <a:r>
              <a:rPr lang="en-US" dirty="0">
                <a:solidFill>
                  <a:srgbClr val="FF6600"/>
                </a:solidFill>
              </a:rPr>
              <a:t>M</a:t>
            </a:r>
            <a:r>
              <a:rPr lang="en-US" dirty="0" smtClean="0">
                <a:solidFill>
                  <a:srgbClr val="FF6600"/>
                </a:solidFill>
              </a:rPr>
              <a:t>ore </a:t>
            </a:r>
            <a:r>
              <a:rPr lang="en-US" dirty="0">
                <a:solidFill>
                  <a:srgbClr val="FF6600"/>
                </a:solidFill>
              </a:rPr>
              <a:t>than one in four teens today </a:t>
            </a:r>
            <a:r>
              <a:rPr lang="en-US" dirty="0" smtClean="0">
                <a:solidFill>
                  <a:srgbClr val="FF6600"/>
                </a:solidFill>
              </a:rPr>
              <a:t>lack </a:t>
            </a:r>
            <a:r>
              <a:rPr lang="en-US" dirty="0">
                <a:solidFill>
                  <a:srgbClr val="FF6600"/>
                </a:solidFill>
              </a:rPr>
              <a:t>one at the end of high school. </a:t>
            </a:r>
          </a:p>
        </p:txBody>
      </p:sp>
    </p:spTree>
    <p:extLst>
      <p:ext uri="{BB962C8B-B14F-4D97-AF65-F5344CB8AC3E}">
        <p14:creationId xmlns:p14="http://schemas.microsoft.com/office/powerpoint/2010/main" val="1707804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z="3600" b="1" dirty="0" smtClean="0"/>
              <a:t>What is Generation-Dependent?</a:t>
            </a:r>
          </a:p>
        </p:txBody>
      </p:sp>
      <p:sp>
        <p:nvSpPr>
          <p:cNvPr id="36867" name="Rectangle 3"/>
          <p:cNvSpPr>
            <a:spLocks noGrp="1" noChangeArrowheads="1"/>
          </p:cNvSpPr>
          <p:nvPr>
            <p:ph type="body" idx="1"/>
          </p:nvPr>
        </p:nvSpPr>
        <p:spPr>
          <a:xfrm>
            <a:off x="304800" y="1447800"/>
            <a:ext cx="8610600" cy="4648200"/>
          </a:xfrm>
        </p:spPr>
        <p:txBody>
          <a:bodyPr/>
          <a:lstStyle/>
          <a:p>
            <a:pPr>
              <a:lnSpc>
                <a:spcPct val="80000"/>
              </a:lnSpc>
            </a:pPr>
            <a:r>
              <a:rPr lang="en-US" altLang="en-US" sz="2400" dirty="0" smtClean="0">
                <a:solidFill>
                  <a:srgbClr val="FF6600"/>
                </a:solidFill>
                <a:latin typeface="Arial" pitchFamily="34" charset="0"/>
              </a:rPr>
              <a:t>Dependent on cohort/generation</a:t>
            </a:r>
          </a:p>
          <a:p>
            <a:pPr lvl="1">
              <a:lnSpc>
                <a:spcPct val="80000"/>
              </a:lnSpc>
            </a:pPr>
            <a:r>
              <a:rPr lang="en-US" altLang="en-US" sz="2000" dirty="0" smtClean="0">
                <a:solidFill>
                  <a:srgbClr val="CCFFCC"/>
                </a:solidFill>
                <a:latin typeface="Arial" pitchFamily="34" charset="0"/>
              </a:rPr>
              <a:t>Taste</a:t>
            </a:r>
            <a:r>
              <a:rPr lang="en-US" altLang="en-US" sz="2000" dirty="0" smtClean="0">
                <a:latin typeface="Arial" pitchFamily="34" charset="0"/>
              </a:rPr>
              <a:t> in music, pop culture</a:t>
            </a:r>
          </a:p>
          <a:p>
            <a:pPr lvl="1">
              <a:lnSpc>
                <a:spcPct val="80000"/>
              </a:lnSpc>
            </a:pPr>
            <a:r>
              <a:rPr lang="en-US" altLang="en-US" sz="2000" dirty="0" smtClean="0">
                <a:solidFill>
                  <a:srgbClr val="CCFFCC"/>
                </a:solidFill>
                <a:latin typeface="Arial" pitchFamily="34" charset="0"/>
              </a:rPr>
              <a:t>Sense</a:t>
            </a:r>
            <a:r>
              <a:rPr lang="en-US" altLang="en-US" sz="2000" dirty="0" smtClean="0">
                <a:latin typeface="Arial" pitchFamily="34" charset="0"/>
              </a:rPr>
              <a:t> of personal/collective destiny</a:t>
            </a:r>
            <a:br>
              <a:rPr lang="en-US" altLang="en-US" sz="2000" dirty="0" smtClean="0">
                <a:latin typeface="Arial" pitchFamily="34" charset="0"/>
              </a:rPr>
            </a:br>
            <a:endParaRPr lang="en-US" altLang="en-US" sz="2000" dirty="0" smtClean="0">
              <a:latin typeface="Arial" pitchFamily="34" charset="0"/>
            </a:endParaRPr>
          </a:p>
          <a:p>
            <a:pPr>
              <a:lnSpc>
                <a:spcPct val="80000"/>
              </a:lnSpc>
            </a:pPr>
            <a:r>
              <a:rPr lang="en-US" altLang="en-US" sz="2400" dirty="0" smtClean="0">
                <a:solidFill>
                  <a:srgbClr val="FF6600"/>
                </a:solidFill>
                <a:latin typeface="Arial" pitchFamily="34" charset="0"/>
              </a:rPr>
              <a:t>Dependent on generation &amp; lifestage</a:t>
            </a:r>
          </a:p>
          <a:p>
            <a:pPr lvl="1">
              <a:lnSpc>
                <a:spcPct val="80000"/>
              </a:lnSpc>
            </a:pPr>
            <a:r>
              <a:rPr lang="en-US" altLang="en-US" sz="2000" dirty="0" smtClean="0">
                <a:solidFill>
                  <a:srgbClr val="CCFFCC"/>
                </a:solidFill>
                <a:latin typeface="Arial" pitchFamily="34" charset="0"/>
              </a:rPr>
              <a:t>Politics</a:t>
            </a:r>
          </a:p>
          <a:p>
            <a:pPr lvl="1">
              <a:lnSpc>
                <a:spcPct val="80000"/>
              </a:lnSpc>
            </a:pPr>
            <a:r>
              <a:rPr lang="en-US" altLang="en-US" sz="2000" dirty="0" smtClean="0">
                <a:solidFill>
                  <a:srgbClr val="CCFFCC"/>
                </a:solidFill>
                <a:latin typeface="Arial" pitchFamily="34" charset="0"/>
              </a:rPr>
              <a:t>Attitudes</a:t>
            </a:r>
            <a:r>
              <a:rPr lang="en-US" altLang="en-US" sz="2000" dirty="0" smtClean="0">
                <a:latin typeface="Arial" pitchFamily="34" charset="0"/>
              </a:rPr>
              <a:t> to children (the biggest effect is having them)</a:t>
            </a:r>
            <a:br>
              <a:rPr lang="en-US" altLang="en-US" sz="2000" dirty="0" smtClean="0">
                <a:latin typeface="Arial" pitchFamily="34" charset="0"/>
              </a:rPr>
            </a:br>
            <a:endParaRPr lang="en-US" altLang="en-US" sz="2000" dirty="0" smtClean="0">
              <a:latin typeface="Arial" pitchFamily="34" charset="0"/>
            </a:endParaRPr>
          </a:p>
          <a:p>
            <a:pPr>
              <a:lnSpc>
                <a:spcPct val="80000"/>
              </a:lnSpc>
            </a:pPr>
            <a:r>
              <a:rPr lang="en-US" altLang="en-US" sz="2400" dirty="0" smtClean="0">
                <a:solidFill>
                  <a:srgbClr val="FF6600"/>
                </a:solidFill>
                <a:latin typeface="Arial" pitchFamily="34" charset="0"/>
              </a:rPr>
              <a:t>Dependent on lifestage only</a:t>
            </a:r>
          </a:p>
          <a:p>
            <a:pPr lvl="1">
              <a:lnSpc>
                <a:spcPct val="80000"/>
              </a:lnSpc>
            </a:pPr>
            <a:r>
              <a:rPr lang="en-US" altLang="en-US" sz="2000" dirty="0" smtClean="0">
                <a:solidFill>
                  <a:srgbClr val="CCFFCC"/>
                </a:solidFill>
                <a:latin typeface="Arial" pitchFamily="34" charset="0"/>
              </a:rPr>
              <a:t>Candy</a:t>
            </a:r>
            <a:r>
              <a:rPr lang="en-US" altLang="en-US" sz="2000" dirty="0" smtClean="0">
                <a:latin typeface="Arial" pitchFamily="34" charset="0"/>
              </a:rPr>
              <a:t> preference </a:t>
            </a:r>
          </a:p>
          <a:p>
            <a:pPr lvl="1">
              <a:lnSpc>
                <a:spcPct val="80000"/>
              </a:lnSpc>
            </a:pPr>
            <a:r>
              <a:rPr lang="en-US" altLang="en-US" sz="2000" dirty="0" smtClean="0">
                <a:solidFill>
                  <a:srgbClr val="CCFFCC"/>
                </a:solidFill>
                <a:latin typeface="Arial" pitchFamily="34" charset="0"/>
              </a:rPr>
              <a:t>Risk-taking</a:t>
            </a:r>
            <a:r>
              <a:rPr lang="en-US" altLang="en-US" sz="2000" dirty="0" smtClean="0">
                <a:latin typeface="Arial" pitchFamily="34" charset="0"/>
              </a:rPr>
              <a:t> behavior</a:t>
            </a:r>
            <a:br>
              <a:rPr lang="en-US" altLang="en-US" sz="2000" dirty="0" smtClean="0">
                <a:latin typeface="Arial" pitchFamily="34" charset="0"/>
              </a:rPr>
            </a:br>
            <a:endParaRPr lang="en-US" altLang="en-US" sz="2000" dirty="0" smtClean="0">
              <a:latin typeface="Arial" pitchFamily="34" charset="0"/>
            </a:endParaRPr>
          </a:p>
          <a:p>
            <a:pPr>
              <a:lnSpc>
                <a:spcPct val="80000"/>
              </a:lnSpc>
            </a:pPr>
            <a:r>
              <a:rPr lang="en-US" altLang="en-US" sz="2400" dirty="0" smtClean="0">
                <a:solidFill>
                  <a:srgbClr val="FF6600"/>
                </a:solidFill>
                <a:latin typeface="Arial" pitchFamily="34" charset="0"/>
              </a:rPr>
              <a:t>None of the above</a:t>
            </a:r>
          </a:p>
          <a:p>
            <a:pPr lvl="1">
              <a:lnSpc>
                <a:spcPct val="80000"/>
              </a:lnSpc>
            </a:pPr>
            <a:r>
              <a:rPr lang="en-US" altLang="en-US" sz="2000" dirty="0" smtClean="0">
                <a:solidFill>
                  <a:srgbClr val="CCFFCC"/>
                </a:solidFill>
                <a:latin typeface="Arial" pitchFamily="34" charset="0"/>
              </a:rPr>
              <a:t>Expectations</a:t>
            </a:r>
            <a:r>
              <a:rPr lang="en-US" altLang="en-US" sz="2000" dirty="0" smtClean="0">
                <a:latin typeface="Arial" pitchFamily="34" charset="0"/>
              </a:rPr>
              <a:t> for children of immigrants</a:t>
            </a:r>
          </a:p>
          <a:p>
            <a:pPr>
              <a:lnSpc>
                <a:spcPct val="80000"/>
              </a:lnSpc>
              <a:buFontTx/>
              <a:buNone/>
            </a:pPr>
            <a:endParaRPr lang="en-US" altLang="en-US" sz="2400" dirty="0" smtClean="0">
              <a:solidFill>
                <a:srgbClr val="FF6600"/>
              </a:solidFill>
              <a:latin typeface="Arial" pitchFamily="34" charset="0"/>
            </a:endParaRPr>
          </a:p>
          <a:p>
            <a:pPr lvl="1">
              <a:lnSpc>
                <a:spcPct val="80000"/>
              </a:lnSpc>
            </a:pPr>
            <a:endParaRPr lang="en-US" altLang="en-US" sz="2000" dirty="0" smtClean="0">
              <a:latin typeface="Arial" pitchFamily="34" charset="0"/>
            </a:endParaRPr>
          </a:p>
        </p:txBody>
      </p:sp>
      <p:pic>
        <p:nvPicPr>
          <p:cNvPr id="103426" name="Picture 2" descr="Image result for coho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705600" y="4143704"/>
            <a:ext cx="2271370" cy="244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3772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Becomes Virtualized</a:t>
            </a:r>
            <a:endParaRPr lang="en-US" dirty="0"/>
          </a:p>
        </p:txBody>
      </p:sp>
      <p:pic>
        <p:nvPicPr>
          <p:cNvPr id="94210" name="Picture 2" descr="Image result for time spent using technology te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6280150" cy="466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6521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Replace the Real with Virtual</a:t>
            </a:r>
            <a:endParaRPr lang="en-US" dirty="0"/>
          </a:p>
        </p:txBody>
      </p:sp>
      <p:pic>
        <p:nvPicPr>
          <p:cNvPr id="952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1524000"/>
            <a:ext cx="5343525"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250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BTW, Fave Networks</a:t>
            </a:r>
            <a:endParaRPr lang="en-US" dirty="0"/>
          </a:p>
        </p:txBody>
      </p:sp>
      <p:pic>
        <p:nvPicPr>
          <p:cNvPr id="9625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54" y="1676400"/>
            <a:ext cx="7825946" cy="4343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15000" y="3946951"/>
            <a:ext cx="2294218" cy="338554"/>
          </a:xfrm>
          <a:prstGeom prst="rect">
            <a:avLst/>
          </a:prstGeom>
          <a:noFill/>
        </p:spPr>
        <p:txBody>
          <a:bodyPr wrap="none" rtlCol="0">
            <a:spAutoFit/>
          </a:bodyPr>
          <a:lstStyle/>
          <a:p>
            <a:pPr>
              <a:buNone/>
            </a:pPr>
            <a:r>
              <a:rPr lang="en-US" sz="1600" b="0" dirty="0" smtClean="0">
                <a:solidFill>
                  <a:srgbClr val="002060"/>
                </a:solidFill>
              </a:rPr>
              <a:t>They don’t use these…</a:t>
            </a:r>
            <a:endParaRPr lang="en-US" sz="1600" b="0" dirty="0">
              <a:solidFill>
                <a:srgbClr val="002060"/>
              </a:solidFill>
            </a:endParaRPr>
          </a:p>
        </p:txBody>
      </p:sp>
    </p:spTree>
    <p:extLst>
      <p:ext uri="{BB962C8B-B14F-4D97-AF65-F5344CB8AC3E}">
        <p14:creationId xmlns:p14="http://schemas.microsoft.com/office/powerpoint/2010/main" val="37696324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Devices Over Partying</a:t>
            </a:r>
            <a:endParaRPr lang="en-US" dirty="0"/>
          </a:p>
        </p:txBody>
      </p:sp>
      <p:pic>
        <p:nvPicPr>
          <p:cNvPr id="880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133600"/>
            <a:ext cx="4419600" cy="3532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547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 Suicidal?</a:t>
            </a:r>
            <a:endParaRPr lang="en-US" dirty="0"/>
          </a:p>
        </p:txBody>
      </p:sp>
      <p:pic>
        <p:nvPicPr>
          <p:cNvPr id="64514" name="Picture 2" descr="C:\Users\Pete Markiewicz\Documents\columbia college\2018\millennials talk\electronic-use-hours-by-day-2009-2015-twen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67" b="2625"/>
          <a:stretch/>
        </p:blipFill>
        <p:spPr bwMode="auto">
          <a:xfrm>
            <a:off x="1447800" y="1400175"/>
            <a:ext cx="6324600"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9230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Plurals = Lonely Crowd 2</a:t>
            </a:r>
            <a:endParaRPr lang="en-US" dirty="0"/>
          </a:p>
        </p:txBody>
      </p:sp>
      <p:pic>
        <p:nvPicPr>
          <p:cNvPr id="69634" name="Picture 2" descr="C:\Users\Pete Markiewicz\Documents\columbia college\2018\millennials talk\-teens-graph-not-hanging-out-with-frien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24025"/>
            <a:ext cx="4267200" cy="3208038"/>
          </a:xfrm>
          <a:prstGeom prst="rect">
            <a:avLst/>
          </a:prstGeom>
          <a:noFill/>
          <a:extLst>
            <a:ext uri="{909E8E84-426E-40DD-AFC4-6F175D3DCCD1}">
              <a14:hiddenFill xmlns:a14="http://schemas.microsoft.com/office/drawing/2010/main">
                <a:solidFill>
                  <a:srgbClr val="FFFFFF"/>
                </a:solidFill>
              </a14:hiddenFill>
            </a:ext>
          </a:extLst>
        </p:spPr>
      </p:pic>
      <p:pic>
        <p:nvPicPr>
          <p:cNvPr id="69635" name="Picture 3" descr="C:\Users\Pete Markiewicz\Documents\columbia college\2018\millennials talk\teens-not-enough-sleep.png"/>
          <p:cNvPicPr>
            <a:picLocks noChangeAspect="1" noChangeArrowheads="1"/>
          </p:cNvPicPr>
          <p:nvPr/>
        </p:nvPicPr>
        <p:blipFill rotWithShape="1">
          <a:blip r:embed="rId3">
            <a:extLst>
              <a:ext uri="{28A0092B-C50C-407E-A947-70E740481C1C}">
                <a14:useLocalDpi xmlns:a14="http://schemas.microsoft.com/office/drawing/2010/main" val="0"/>
              </a:ext>
            </a:extLst>
          </a:blip>
          <a:srcRect l="1971" t="2837" r="2233" b="4965"/>
          <a:stretch/>
        </p:blipFill>
        <p:spPr bwMode="auto">
          <a:xfrm>
            <a:off x="4609719" y="1724025"/>
            <a:ext cx="4234610" cy="320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411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Lonely &amp; Depressed</a:t>
            </a:r>
            <a:endParaRPr lang="en-US" dirty="0"/>
          </a:p>
        </p:txBody>
      </p:sp>
      <p:pic>
        <p:nvPicPr>
          <p:cNvPr id="63490" name="Picture 2" descr="C:\Users\Pete Markiewicz\Documents\columbia college\2018\millennials talk\graph-lonely-teens.png"/>
          <p:cNvPicPr>
            <a:picLocks noChangeAspect="1" noChangeArrowheads="1"/>
          </p:cNvPicPr>
          <p:nvPr/>
        </p:nvPicPr>
        <p:blipFill rotWithShape="1">
          <a:blip r:embed="rId2">
            <a:extLst>
              <a:ext uri="{28A0092B-C50C-407E-A947-70E740481C1C}">
                <a14:useLocalDpi xmlns:a14="http://schemas.microsoft.com/office/drawing/2010/main" val="0"/>
              </a:ext>
            </a:extLst>
          </a:blip>
          <a:srcRect t="5355"/>
          <a:stretch/>
        </p:blipFill>
        <p:spPr bwMode="auto">
          <a:xfrm>
            <a:off x="76200" y="1981200"/>
            <a:ext cx="495753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ete Markiewicz\Documents\columbia college\2018\millennials talk\teen-depressive-symptons-desdemonadespai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743" y="1981200"/>
            <a:ext cx="391505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01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Teen Suicide Going Up Again…</a:t>
            </a:r>
            <a:endParaRPr lang="en-US" sz="3600" dirty="0"/>
          </a:p>
        </p:txBody>
      </p:sp>
      <p:pic>
        <p:nvPicPr>
          <p:cNvPr id="66562" name="Picture 2" descr="C:\Users\Pete Markiewicz\Documents\columbia college\2018\millennials talk\ajc-suicide-rates-cdc-018-06-01 at 11.52.30 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90650"/>
            <a:ext cx="7772400" cy="51980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52600" y="3429000"/>
            <a:ext cx="1236236" cy="338554"/>
          </a:xfrm>
          <a:prstGeom prst="rect">
            <a:avLst/>
          </a:prstGeom>
          <a:noFill/>
        </p:spPr>
        <p:txBody>
          <a:bodyPr wrap="none" rtlCol="0">
            <a:spAutoFit/>
          </a:bodyPr>
          <a:lstStyle/>
          <a:p>
            <a:pPr algn="ctr">
              <a:buNone/>
            </a:pPr>
            <a:r>
              <a:rPr lang="en-US" sz="1600" dirty="0" smtClean="0">
                <a:solidFill>
                  <a:srgbClr val="002060"/>
                </a:solidFill>
              </a:rPr>
              <a:t>Millennials</a:t>
            </a:r>
            <a:endParaRPr lang="en-US" sz="1600" dirty="0">
              <a:solidFill>
                <a:srgbClr val="002060"/>
              </a:solidFill>
            </a:endParaRPr>
          </a:p>
        </p:txBody>
      </p:sp>
      <p:sp>
        <p:nvSpPr>
          <p:cNvPr id="5" name="TextBox 4"/>
          <p:cNvSpPr txBox="1"/>
          <p:nvPr/>
        </p:nvSpPr>
        <p:spPr>
          <a:xfrm>
            <a:off x="7010400" y="3090446"/>
            <a:ext cx="869149" cy="338554"/>
          </a:xfrm>
          <a:prstGeom prst="rect">
            <a:avLst/>
          </a:prstGeom>
          <a:noFill/>
        </p:spPr>
        <p:txBody>
          <a:bodyPr wrap="none" rtlCol="0">
            <a:spAutoFit/>
          </a:bodyPr>
          <a:lstStyle/>
          <a:p>
            <a:pPr algn="ctr">
              <a:buNone/>
            </a:pPr>
            <a:r>
              <a:rPr lang="en-US" sz="1600" dirty="0" smtClean="0">
                <a:solidFill>
                  <a:srgbClr val="002060"/>
                </a:solidFill>
              </a:rPr>
              <a:t>Plurals</a:t>
            </a:r>
            <a:endParaRPr lang="en-US" sz="1600" dirty="0">
              <a:solidFill>
                <a:srgbClr val="002060"/>
              </a:solidFill>
            </a:endParaRPr>
          </a:p>
        </p:txBody>
      </p:sp>
    </p:spTree>
    <p:extLst>
      <p:ext uri="{BB962C8B-B14F-4D97-AF65-F5344CB8AC3E}">
        <p14:creationId xmlns:p14="http://schemas.microsoft.com/office/powerpoint/2010/main" val="33061321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Plurals = “Lonely Crowd”</a:t>
            </a:r>
            <a:endParaRPr lang="en-US" dirty="0"/>
          </a:p>
        </p:txBody>
      </p:sp>
      <p:pic>
        <p:nvPicPr>
          <p:cNvPr id="67586" name="Picture 2" descr="C:\Users\Pete Markiewicz\Documents\columbia college\2018\millennials talk\twenge-less-dat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25334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descr="C:\Users\Pete Markiewicz\Documents\columbia college\2018\millennials talk\twenge-teens-less-se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015" y="1828800"/>
            <a:ext cx="4292712"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8552" y="5229225"/>
            <a:ext cx="3231847" cy="338554"/>
          </a:xfrm>
          <a:prstGeom prst="rect">
            <a:avLst/>
          </a:prstGeom>
          <a:noFill/>
        </p:spPr>
        <p:txBody>
          <a:bodyPr wrap="none" rtlCol="0">
            <a:spAutoFit/>
          </a:bodyPr>
          <a:lstStyle/>
          <a:p>
            <a:pPr>
              <a:buNone/>
            </a:pPr>
            <a:r>
              <a:rPr lang="en-US" sz="1600" dirty="0" smtClean="0"/>
              <a:t>BTW, Silents had the most sex!</a:t>
            </a:r>
            <a:endParaRPr lang="en-US" sz="1600" dirty="0"/>
          </a:p>
        </p:txBody>
      </p:sp>
    </p:spTree>
    <p:extLst>
      <p:ext uri="{BB962C8B-B14F-4D97-AF65-F5344CB8AC3E}">
        <p14:creationId xmlns:p14="http://schemas.microsoft.com/office/powerpoint/2010/main" val="13925999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Plural Take-Home</a:t>
            </a:r>
            <a:endParaRPr lang="en-US" dirty="0"/>
          </a:p>
        </p:txBody>
      </p:sp>
      <p:sp>
        <p:nvSpPr>
          <p:cNvPr id="3" name="Content Placeholder 2"/>
          <p:cNvSpPr>
            <a:spLocks noGrp="1"/>
          </p:cNvSpPr>
          <p:nvPr>
            <p:ph idx="1"/>
          </p:nvPr>
        </p:nvSpPr>
        <p:spPr>
          <a:xfrm>
            <a:off x="304800" y="1600200"/>
            <a:ext cx="8610600" cy="3352800"/>
          </a:xfrm>
        </p:spPr>
        <p:txBody>
          <a:bodyPr/>
          <a:lstStyle/>
          <a:p>
            <a:r>
              <a:rPr lang="en-US" sz="2800" dirty="0" smtClean="0">
                <a:solidFill>
                  <a:srgbClr val="FF6600"/>
                </a:solidFill>
              </a:rPr>
              <a:t>Better becomes “Polite” </a:t>
            </a:r>
            <a:r>
              <a:rPr lang="en-US" sz="2800" dirty="0" smtClean="0"/>
              <a:t>public behavior </a:t>
            </a:r>
          </a:p>
          <a:p>
            <a:r>
              <a:rPr lang="en-US" sz="2800" dirty="0" smtClean="0">
                <a:solidFill>
                  <a:srgbClr val="FF6600"/>
                </a:solidFill>
              </a:rPr>
              <a:t>Grit</a:t>
            </a:r>
            <a:r>
              <a:rPr lang="en-US" sz="2800" dirty="0" smtClean="0"/>
              <a:t> wearing a grey flannel suit</a:t>
            </a:r>
          </a:p>
          <a:p>
            <a:r>
              <a:rPr lang="en-US" sz="2800" dirty="0" smtClean="0">
                <a:solidFill>
                  <a:srgbClr val="FF6600"/>
                </a:solidFill>
              </a:rPr>
              <a:t>Surveilled</a:t>
            </a:r>
            <a:r>
              <a:rPr lang="en-US" sz="2800" dirty="0" smtClean="0"/>
              <a:t> &amp; Surveilling</a:t>
            </a:r>
          </a:p>
          <a:p>
            <a:r>
              <a:rPr lang="en-US" sz="2800" dirty="0" smtClean="0">
                <a:solidFill>
                  <a:srgbClr val="FF6600"/>
                </a:solidFill>
              </a:rPr>
              <a:t>Public</a:t>
            </a:r>
            <a:r>
              <a:rPr lang="en-US" sz="2800" dirty="0" smtClean="0"/>
              <a:t> shaming &amp; silencing culture wars discussion</a:t>
            </a:r>
          </a:p>
          <a:p>
            <a:r>
              <a:rPr lang="en-US" sz="2800" dirty="0" smtClean="0">
                <a:solidFill>
                  <a:srgbClr val="FF6600"/>
                </a:solidFill>
              </a:rPr>
              <a:t>Rising</a:t>
            </a:r>
            <a:r>
              <a:rPr lang="en-US" sz="2800" dirty="0" smtClean="0"/>
              <a:t> </a:t>
            </a:r>
            <a:r>
              <a:rPr lang="en-US" sz="2800" dirty="0"/>
              <a:t>physical </a:t>
            </a:r>
            <a:r>
              <a:rPr lang="en-US" sz="2800" dirty="0" smtClean="0"/>
              <a:t>isolation, less sex, independence</a:t>
            </a:r>
          </a:p>
          <a:p>
            <a:r>
              <a:rPr lang="en-US" sz="2800" dirty="0" smtClean="0">
                <a:solidFill>
                  <a:srgbClr val="FF6600"/>
                </a:solidFill>
              </a:rPr>
              <a:t>Virtualization </a:t>
            </a:r>
            <a:r>
              <a:rPr lang="en-US" sz="2800" dirty="0" smtClean="0"/>
              <a:t>of reality</a:t>
            </a:r>
          </a:p>
        </p:txBody>
      </p:sp>
      <p:sp>
        <p:nvSpPr>
          <p:cNvPr id="4" name="Rectangle 3"/>
          <p:cNvSpPr/>
          <p:nvPr/>
        </p:nvSpPr>
        <p:spPr>
          <a:xfrm>
            <a:off x="1598653" y="5105400"/>
            <a:ext cx="5641288" cy="769441"/>
          </a:xfrm>
          <a:prstGeom prst="rect">
            <a:avLst/>
          </a:prstGeom>
        </p:spPr>
        <p:txBody>
          <a:bodyPr wrap="none">
            <a:spAutoFit/>
          </a:bodyPr>
          <a:lstStyle/>
          <a:p>
            <a:pPr algn="ctr">
              <a:buNone/>
            </a:pPr>
            <a:r>
              <a:rPr lang="en-US" sz="4400" dirty="0">
                <a:solidFill>
                  <a:srgbClr val="FF6600"/>
                </a:solidFill>
              </a:rPr>
              <a:t>“The Lonely Crowd”</a:t>
            </a:r>
          </a:p>
        </p:txBody>
      </p:sp>
    </p:spTree>
    <p:extLst>
      <p:ext uri="{BB962C8B-B14F-4D97-AF65-F5344CB8AC3E}">
        <p14:creationId xmlns:p14="http://schemas.microsoft.com/office/powerpoint/2010/main" val="780833631"/>
      </p:ext>
    </p:extLst>
  </p:cSld>
  <p:clrMapOvr>
    <a:masterClrMapping/>
  </p:clrMapOvr>
</p:sld>
</file>

<file path=ppt/theme/theme1.xml><?xml version="1.0" encoding="utf-8"?>
<a:theme xmlns:a="http://schemas.openxmlformats.org/drawingml/2006/main" name="Blue gel design template">
  <a:themeElements>
    <a:clrScheme name="Blue gel design template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fontScheme name="Blue gel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3200" b="1" i="0" u="none" strike="noStrike" cap="none" normalizeH="0" baseline="0" smtClean="0">
            <a:ln>
              <a:noFill/>
            </a:ln>
            <a:solidFill>
              <a:schemeClr val="tx1"/>
            </a:solidFill>
            <a:effectLst/>
            <a:latin typeface="Arial" charset="0"/>
          </a:defRPr>
        </a:defPPr>
      </a:lstStyle>
    </a:lnDef>
  </a:objectDefaults>
  <a:extraClrSchemeLst>
    <a:extraClrScheme>
      <a:clrScheme name="Blue gel design template 1">
        <a:dk1>
          <a:srgbClr val="003366"/>
        </a:dk1>
        <a:lt1>
          <a:srgbClr val="FFFFFF"/>
        </a:lt1>
        <a:dk2>
          <a:srgbClr val="0099FF"/>
        </a:dk2>
        <a:lt2>
          <a:srgbClr val="CCFFFF"/>
        </a:lt2>
        <a:accent1>
          <a:srgbClr val="3366CC"/>
        </a:accent1>
        <a:accent2>
          <a:srgbClr val="00B000"/>
        </a:accent2>
        <a:accent3>
          <a:srgbClr val="AACA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gel design template 2">
        <a:dk1>
          <a:srgbClr val="777777"/>
        </a:dk1>
        <a:lt1>
          <a:srgbClr val="FFFFFF"/>
        </a:lt1>
        <a:dk2>
          <a:srgbClr val="999C8E"/>
        </a:dk2>
        <a:lt2>
          <a:srgbClr val="D1D1CB"/>
        </a:lt2>
        <a:accent1>
          <a:srgbClr val="658DA9"/>
        </a:accent1>
        <a:accent2>
          <a:srgbClr val="809EA8"/>
        </a:accent2>
        <a:accent3>
          <a:srgbClr val="CACBC6"/>
        </a:accent3>
        <a:accent4>
          <a:srgbClr val="DADADA"/>
        </a:accent4>
        <a:accent5>
          <a:srgbClr val="B8C5D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gel design template 3">
        <a:dk1>
          <a:srgbClr val="E6EAD8"/>
        </a:dk1>
        <a:lt1>
          <a:srgbClr val="F4F4E8"/>
        </a:lt1>
        <a:dk2>
          <a:srgbClr val="EAE9DE"/>
        </a:dk2>
        <a:lt2>
          <a:srgbClr val="969696"/>
        </a:lt2>
        <a:accent1>
          <a:srgbClr val="E68B2C"/>
        </a:accent1>
        <a:accent2>
          <a:srgbClr val="F2C977"/>
        </a:accent2>
        <a:accent3>
          <a:srgbClr val="F8F8F2"/>
        </a:accent3>
        <a:accent4>
          <a:srgbClr val="C4C8B8"/>
        </a:accent4>
        <a:accent5>
          <a:srgbClr val="F0C4AC"/>
        </a:accent5>
        <a:accent6>
          <a:srgbClr val="DBB66B"/>
        </a:accent6>
        <a:hlink>
          <a:srgbClr val="980000"/>
        </a:hlink>
        <a:folHlink>
          <a:srgbClr val="660000"/>
        </a:folHlink>
      </a:clrScheme>
      <a:clrMap bg1="lt1" tx1="dk1" bg2="lt2" tx2="dk2" accent1="accent1" accent2="accent2" accent3="accent3" accent4="accent4" accent5="accent5" accent6="accent6" hlink="hlink" folHlink="folHlink"/>
    </a:extraClrScheme>
    <a:extraClrScheme>
      <a:clrScheme name="Blue gel design template 4">
        <a:dk1>
          <a:srgbClr val="6289D8"/>
        </a:dk1>
        <a:lt1>
          <a:srgbClr val="FFFFFF"/>
        </a:lt1>
        <a:dk2>
          <a:srgbClr val="99CCFF"/>
        </a:dk2>
        <a:lt2>
          <a:srgbClr val="969696"/>
        </a:lt2>
        <a:accent1>
          <a:srgbClr val="C7DABE"/>
        </a:accent1>
        <a:accent2>
          <a:srgbClr val="FF9966"/>
        </a:accent2>
        <a:accent3>
          <a:srgbClr val="FFFFFF"/>
        </a:accent3>
        <a:accent4>
          <a:srgbClr val="5374B8"/>
        </a:accent4>
        <a:accent5>
          <a:srgbClr val="E0EADB"/>
        </a:accent5>
        <a:accent6>
          <a:srgbClr val="E78A5C"/>
        </a:accent6>
        <a:hlink>
          <a:srgbClr val="A8451A"/>
        </a:hlink>
        <a:folHlink>
          <a:srgbClr val="996600"/>
        </a:folHlink>
      </a:clrScheme>
      <a:clrMap bg1="lt1" tx1="dk1" bg2="lt2" tx2="dk2" accent1="accent1" accent2="accent2" accent3="accent3" accent4="accent4" accent5="accent5" accent6="accent6" hlink="hlink" folHlink="folHlink"/>
    </a:extraClrScheme>
    <a:extraClrScheme>
      <a:clrScheme name="Blue gel design template 5">
        <a:dk1>
          <a:srgbClr val="3E3E5C"/>
        </a:dk1>
        <a:lt1>
          <a:srgbClr val="FFFFFF"/>
        </a:lt1>
        <a:dk2>
          <a:srgbClr val="CCCCFF"/>
        </a:dk2>
        <a:lt2>
          <a:srgbClr val="FFFFFF"/>
        </a:lt2>
        <a:accent1>
          <a:srgbClr val="60597B"/>
        </a:accent1>
        <a:accent2>
          <a:srgbClr val="6666FF"/>
        </a:accent2>
        <a:accent3>
          <a:srgbClr val="E2E2FF"/>
        </a:accent3>
        <a:accent4>
          <a:srgbClr val="DADADA"/>
        </a:accent4>
        <a:accent5>
          <a:srgbClr val="B6B5BF"/>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Blue gel design template 6">
        <a:dk1>
          <a:srgbClr val="81DEFF"/>
        </a:dk1>
        <a:lt1>
          <a:srgbClr val="FFFFFF"/>
        </a:lt1>
        <a:dk2>
          <a:srgbClr val="CCECFF"/>
        </a:dk2>
        <a:lt2>
          <a:srgbClr val="808080"/>
        </a:lt2>
        <a:accent1>
          <a:srgbClr val="0099CC"/>
        </a:accent1>
        <a:accent2>
          <a:srgbClr val="CCCCFF"/>
        </a:accent2>
        <a:accent3>
          <a:srgbClr val="FFFFFF"/>
        </a:accent3>
        <a:accent4>
          <a:srgbClr val="6DBDDA"/>
        </a:accent4>
        <a:accent5>
          <a:srgbClr val="AACAE2"/>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
      <a:clrScheme name="Blue gel design template 7">
        <a:dk1>
          <a:srgbClr val="777777"/>
        </a:dk1>
        <a:lt1>
          <a:srgbClr val="FFFFFF"/>
        </a:lt1>
        <a:dk2>
          <a:srgbClr val="FFFFD9"/>
        </a:dk2>
        <a:lt2>
          <a:srgbClr val="EAEAEA"/>
        </a:lt2>
        <a:accent1>
          <a:srgbClr val="0099CC"/>
        </a:accent1>
        <a:accent2>
          <a:srgbClr val="33CCCC"/>
        </a:accent2>
        <a:accent3>
          <a:srgbClr val="FFFFE9"/>
        </a:accent3>
        <a:accent4>
          <a:srgbClr val="DADADA"/>
        </a:accent4>
        <a:accent5>
          <a:srgbClr val="AACAE2"/>
        </a:accent5>
        <a:accent6>
          <a:srgbClr val="2DB9B9"/>
        </a:accent6>
        <a:hlink>
          <a:srgbClr val="FFCC66"/>
        </a:hlink>
        <a:folHlink>
          <a:srgbClr val="CCFFFF"/>
        </a:folHlink>
      </a:clrScheme>
      <a:clrMap bg1="dk2" tx1="lt1" bg2="dk1" tx2="lt2" accent1="accent1" accent2="accent2" accent3="accent3" accent4="accent4" accent5="accent5" accent6="accent6" hlink="hlink" folHlink="folHlink"/>
    </a:extraClrScheme>
    <a:extraClrScheme>
      <a:clrScheme name="Blue gel design template 8">
        <a:dk1>
          <a:srgbClr val="969696"/>
        </a:dk1>
        <a:lt1>
          <a:srgbClr val="FFFFFF"/>
        </a:lt1>
        <a:dk2>
          <a:srgbClr val="DDDDDD"/>
        </a:dk2>
        <a:lt2>
          <a:srgbClr val="333333"/>
        </a:lt2>
        <a:accent1>
          <a:srgbClr val="EAEAEA"/>
        </a:accent1>
        <a:accent2>
          <a:srgbClr val="808080"/>
        </a:accent2>
        <a:accent3>
          <a:srgbClr val="FFFFFF"/>
        </a:accent3>
        <a:accent4>
          <a:srgbClr val="7F7F7F"/>
        </a:accent4>
        <a:accent5>
          <a:srgbClr val="F3F3F3"/>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lue gel design template 9">
        <a:dk1>
          <a:srgbClr val="5886B4"/>
        </a:dk1>
        <a:lt1>
          <a:srgbClr val="FFFFFF"/>
        </a:lt1>
        <a:dk2>
          <a:srgbClr val="CDF1FF"/>
        </a:dk2>
        <a:lt2>
          <a:srgbClr val="808080"/>
        </a:lt2>
        <a:accent1>
          <a:srgbClr val="BBE0E3"/>
        </a:accent1>
        <a:accent2>
          <a:srgbClr val="333399"/>
        </a:accent2>
        <a:accent3>
          <a:srgbClr val="FFFFFF"/>
        </a:accent3>
        <a:accent4>
          <a:srgbClr val="4A7299"/>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Blue gel design template 10">
        <a:dk1>
          <a:srgbClr val="5886B4"/>
        </a:dk1>
        <a:lt1>
          <a:srgbClr val="F4F4E8"/>
        </a:lt1>
        <a:dk2>
          <a:srgbClr val="00AAE6"/>
        </a:dk2>
        <a:lt2>
          <a:srgbClr val="808080"/>
        </a:lt2>
        <a:accent1>
          <a:srgbClr val="D0E2F5"/>
        </a:accent1>
        <a:accent2>
          <a:srgbClr val="6699CC"/>
        </a:accent2>
        <a:accent3>
          <a:srgbClr val="F8F8F2"/>
        </a:accent3>
        <a:accent4>
          <a:srgbClr val="4A7299"/>
        </a:accent4>
        <a:accent5>
          <a:srgbClr val="E4EEF9"/>
        </a:accent5>
        <a:accent6>
          <a:srgbClr val="5C8AB9"/>
        </a:accent6>
        <a:hlink>
          <a:srgbClr val="FF6600"/>
        </a:hlink>
        <a:folHlink>
          <a:srgbClr val="993300"/>
        </a:folHlink>
      </a:clrScheme>
      <a:clrMap bg1="lt1" tx1="dk1" bg2="lt2" tx2="dk2" accent1="accent1" accent2="accent2" accent3="accent3" accent4="accent4" accent5="accent5" accent6="accent6" hlink="hlink" folHlink="folHlink"/>
    </a:extraClrScheme>
    <a:extraClrScheme>
      <a:clrScheme name="Blue gel design template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clrMap bg1="dk2" tx1="lt1" bg2="dk1" tx2="lt2" accent1="accent1" accent2="accent2" accent3="accent3" accent4="accent4" accent5="accent5" accent6="accent6" hlink="hlink" folHlink="folHlink"/>
    </a:extraClrScheme>
    <a:extraClrScheme>
      <a:clrScheme name="Blue gel design template 12">
        <a:dk1>
          <a:srgbClr val="336699"/>
        </a:dk1>
        <a:lt1>
          <a:srgbClr val="FFFFFF"/>
        </a:lt1>
        <a:dk2>
          <a:srgbClr val="99CCFF"/>
        </a:dk2>
        <a:lt2>
          <a:srgbClr val="E3EBF1"/>
        </a:lt2>
        <a:accent1>
          <a:srgbClr val="003399"/>
        </a:accent1>
        <a:accent2>
          <a:srgbClr val="457A8B"/>
        </a:accent2>
        <a:accent3>
          <a:srgbClr val="CAE2FF"/>
        </a:accent3>
        <a:accent4>
          <a:srgbClr val="DADADA"/>
        </a:accent4>
        <a:accent5>
          <a:srgbClr val="AAADCA"/>
        </a:accent5>
        <a:accent6>
          <a:srgbClr val="3E6E7D"/>
        </a:accent6>
        <a:hlink>
          <a:srgbClr val="66CCFF"/>
        </a:hlink>
        <a:folHlink>
          <a:srgbClr val="CCECFF"/>
        </a:folHlink>
      </a:clrScheme>
      <a:clrMap bg1="dk2" tx1="lt1" bg2="dk1" tx2="lt2" accent1="accent1" accent2="accent2" accent3="accent3" accent4="accent4" accent5="accent5" accent6="accent6" hlink="hlink" folHlink="folHlink"/>
    </a:extraClrScheme>
    <a:extraClrScheme>
      <a:clrScheme name="Blue gel design template 13">
        <a:dk1>
          <a:srgbClr val="003366"/>
        </a:dk1>
        <a:lt1>
          <a:srgbClr val="CCFFFF"/>
        </a:lt1>
        <a:dk2>
          <a:srgbClr val="6699FF"/>
        </a:dk2>
        <a:lt2>
          <a:srgbClr val="0785DB"/>
        </a:lt2>
        <a:accent1>
          <a:srgbClr val="4B78D3"/>
        </a:accent1>
        <a:accent2>
          <a:srgbClr val="00B000"/>
        </a:accent2>
        <a:accent3>
          <a:srgbClr val="B8CAFF"/>
        </a:accent3>
        <a:accent4>
          <a:srgbClr val="AEDADA"/>
        </a:accent4>
        <a:accent5>
          <a:srgbClr val="B1BEE6"/>
        </a:accent5>
        <a:accent6>
          <a:srgbClr val="009F00"/>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Blue gel design template 14">
        <a:dk1>
          <a:srgbClr val="81DEFF"/>
        </a:dk1>
        <a:lt1>
          <a:srgbClr val="FFFFFF"/>
        </a:lt1>
        <a:dk2>
          <a:srgbClr val="CCECFF"/>
        </a:dk2>
        <a:lt2>
          <a:srgbClr val="808080"/>
        </a:lt2>
        <a:accent1>
          <a:srgbClr val="0B6FC1"/>
        </a:accent1>
        <a:accent2>
          <a:srgbClr val="CCCCFF"/>
        </a:accent2>
        <a:accent3>
          <a:srgbClr val="FFFFFF"/>
        </a:accent3>
        <a:accent4>
          <a:srgbClr val="6DBDDA"/>
        </a:accent4>
        <a:accent5>
          <a:srgbClr val="AABBDD"/>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gel design template</Template>
  <TotalTime>16427</TotalTime>
  <Words>3498</Words>
  <Application>Microsoft Office PowerPoint</Application>
  <PresentationFormat>On-screen Show (4:3)</PresentationFormat>
  <Paragraphs>852</Paragraphs>
  <Slides>115</Slides>
  <Notes>18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115</vt:i4>
      </vt:variant>
    </vt:vector>
  </HeadingPairs>
  <TitlesOfParts>
    <vt:vector size="119" baseType="lpstr">
      <vt:lpstr>Blue gel design template</vt:lpstr>
      <vt:lpstr>Worksheet</vt:lpstr>
      <vt:lpstr>Image</vt:lpstr>
      <vt:lpstr>Chart</vt:lpstr>
      <vt:lpstr>Communicating with Millennials and Plurals</vt:lpstr>
      <vt:lpstr>About the Author</vt:lpstr>
      <vt:lpstr>Topics</vt:lpstr>
      <vt:lpstr>What are Generations?</vt:lpstr>
      <vt:lpstr>Ways to Split People Up…</vt:lpstr>
      <vt:lpstr>Generations = Cohorts</vt:lpstr>
      <vt:lpstr>Generations are NOT Lifestage</vt:lpstr>
      <vt:lpstr>Lifestage vs. Generation</vt:lpstr>
      <vt:lpstr>What is Generation-Dependent?</vt:lpstr>
      <vt:lpstr>Strauss &amp; Howe, Winograd &amp; Hais</vt:lpstr>
      <vt:lpstr>S&amp;H US Generations</vt:lpstr>
      <vt:lpstr>Fertility = Economy = Generations</vt:lpstr>
      <vt:lpstr>Births &amp; Generational Waves</vt:lpstr>
      <vt:lpstr>Kids Become Important Again</vt:lpstr>
      <vt:lpstr>US Population by Age</vt:lpstr>
      <vt:lpstr>US Generations in 2018</vt:lpstr>
      <vt:lpstr>BTW, What about 2020?</vt:lpstr>
      <vt:lpstr>Alternate Generational Models</vt:lpstr>
      <vt:lpstr>Generational Names</vt:lpstr>
      <vt:lpstr>How are Generations Different?</vt:lpstr>
      <vt:lpstr>S&amp;H Generations and Mood</vt:lpstr>
      <vt:lpstr>Generational Mood in Print…</vt:lpstr>
      <vt:lpstr>S&amp;H Generational Psychology</vt:lpstr>
      <vt:lpstr>“Boomers” (1943-1960)</vt:lpstr>
      <vt:lpstr>PowerPoint Presentation</vt:lpstr>
      <vt:lpstr>GenX/Y childhood in Media</vt:lpstr>
      <vt:lpstr>Millennials (1982-2004)</vt:lpstr>
      <vt:lpstr>Millennial Childhood in Media</vt:lpstr>
      <vt:lpstr>Plurals (2005-?)</vt:lpstr>
      <vt:lpstr>Plural Childhood in Media</vt:lpstr>
      <vt:lpstr>Caveats</vt:lpstr>
      <vt:lpstr>1. You are not Your Generation</vt:lpstr>
      <vt:lpstr>Your personal experience, kids, friends, etc. are NOT a good guide to your generation</vt:lpstr>
      <vt:lpstr>It’s NOT About You!</vt:lpstr>
      <vt:lpstr>2. No Generation is “Bad”</vt:lpstr>
      <vt:lpstr>But There is Truth in Stereotype</vt:lpstr>
      <vt:lpstr>The Same Generational Traits can be seen as positives – or negatives</vt:lpstr>
      <vt:lpstr>3. Channeling Your Past</vt:lpstr>
      <vt:lpstr>Overheard in 2002</vt:lpstr>
      <vt:lpstr>Millennials and Plurals are NOT here to finish your generation’s agenda!</vt:lpstr>
      <vt:lpstr>4. Correlation is not Causation</vt:lpstr>
      <vt:lpstr>BTW, the USA IS Exceptional</vt:lpstr>
      <vt:lpstr>5. You Can’t “Change” Gens</vt:lpstr>
      <vt:lpstr>Generational Trends Millennials</vt:lpstr>
      <vt:lpstr>Millennial Traits Summarized</vt:lpstr>
      <vt:lpstr>Helicopter Parents</vt:lpstr>
      <vt:lpstr>Millennial Sexual Activity</vt:lpstr>
      <vt:lpstr>Teen Moms by Generation</vt:lpstr>
      <vt:lpstr>Out of Wedlock – Relative</vt:lpstr>
      <vt:lpstr>Since You Ask…</vt:lpstr>
      <vt:lpstr>BTW, US Crime is Generally Falling</vt:lpstr>
      <vt:lpstr>Millennial Crime Falls Faster</vt:lpstr>
      <vt:lpstr>Fewer Millennials in Jail</vt:lpstr>
      <vt:lpstr>Fewer Gangs</vt:lpstr>
      <vt:lpstr>School Shootings (all)</vt:lpstr>
      <vt:lpstr>School Shootings II (mass)</vt:lpstr>
      <vt:lpstr>BTW, Gun Ownership is Falling</vt:lpstr>
      <vt:lpstr>Drug Use by Generations</vt:lpstr>
      <vt:lpstr>More on Drug Use</vt:lpstr>
      <vt:lpstr>Outer vs. Inner Values</vt:lpstr>
      <vt:lpstr>Delayed Adults?</vt:lpstr>
      <vt:lpstr>Teen Labor Force Participation</vt:lpstr>
      <vt:lpstr>Want a Job?</vt:lpstr>
      <vt:lpstr>Car Ownership</vt:lpstr>
      <vt:lpstr>Social Norm vs/ “Inner Compass”</vt:lpstr>
      <vt:lpstr>New Social Norms</vt:lpstr>
      <vt:lpstr>Everything is Negotiable</vt:lpstr>
      <vt:lpstr>The Shallows</vt:lpstr>
      <vt:lpstr>Civic Engagement</vt:lpstr>
      <vt:lpstr>Millennial Trends - Volunteerism</vt:lpstr>
      <vt:lpstr>“No Religious Affiliation”</vt:lpstr>
      <vt:lpstr>Millennial House of Worship</vt:lpstr>
      <vt:lpstr>Generation Sloth</vt:lpstr>
      <vt:lpstr>Negative Health Trends</vt:lpstr>
      <vt:lpstr>Girls Rule…</vt:lpstr>
      <vt:lpstr>Boys Drool (for a while)…</vt:lpstr>
      <vt:lpstr>Growing Gender Gap in College</vt:lpstr>
      <vt:lpstr>Generation Debt</vt:lpstr>
      <vt:lpstr>Millennial Take-Home</vt:lpstr>
      <vt:lpstr>Generational Trends Plurals</vt:lpstr>
      <vt:lpstr>Most Millennial Trends Continue…</vt:lpstr>
      <vt:lpstr>Demographics is Destiny</vt:lpstr>
      <vt:lpstr>A Few Trends Look New</vt:lpstr>
      <vt:lpstr>S&amp;H Plural Archetype</vt:lpstr>
      <vt:lpstr>The Plural Future</vt:lpstr>
      <vt:lpstr>Plural Grit in Action</vt:lpstr>
      <vt:lpstr>The “Lonely Crowd”</vt:lpstr>
      <vt:lpstr>Sex Going Away…</vt:lpstr>
      <vt:lpstr>Nearly all Boomer high-school students had their driver’s license by the spring of their senior year  More than one in four teens today lack one at the end of high school. </vt:lpstr>
      <vt:lpstr>Social Becomes Virtualized</vt:lpstr>
      <vt:lpstr>Replace the Real with Virtual</vt:lpstr>
      <vt:lpstr>BTW, Fave Networks</vt:lpstr>
      <vt:lpstr>Devices Over Partying</vt:lpstr>
      <vt:lpstr>Virtual = Suicidal?</vt:lpstr>
      <vt:lpstr>Plurals = Lonely Crowd 2</vt:lpstr>
      <vt:lpstr>Lonely &amp; Depressed</vt:lpstr>
      <vt:lpstr>Teen Suicide Going Up Again…</vt:lpstr>
      <vt:lpstr>Plurals = “Lonely Crowd”</vt:lpstr>
      <vt:lpstr>Plural Take-Home</vt:lpstr>
      <vt:lpstr>PowerPoint Presentation</vt:lpstr>
      <vt:lpstr>“The Lonely Crowd” : 2039</vt:lpstr>
      <vt:lpstr>Questions &amp; Answers</vt:lpstr>
      <vt:lpstr>Questions 1 - Sensitivity</vt:lpstr>
      <vt:lpstr>Sensitivity Comments</vt:lpstr>
      <vt:lpstr>PowerPoint Presentation</vt:lpstr>
      <vt:lpstr>Questions 2 - Snowflakey Reactions</vt:lpstr>
      <vt:lpstr>Snowflakey Comments</vt:lpstr>
      <vt:lpstr>Snowflakey solutions</vt:lpstr>
      <vt:lpstr>Snowflake solutions</vt:lpstr>
      <vt:lpstr>Questions 3 – Bliss vs. Punching In</vt:lpstr>
      <vt:lpstr>Bliss vs. Punching in Comments</vt:lpstr>
      <vt:lpstr>Bliss vs Punching In Solutions</vt:lpstr>
      <vt:lpstr>Recommended Reading</vt:lpstr>
      <vt:lpstr>PowerPoint Presentation</vt:lpstr>
      <vt:lpstr>Appendix 1: Generational Mood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Millennial Generation and Education</dc:title>
  <dc:creator>pete markiewicz</dc:creator>
  <cp:lastModifiedBy>Pete Markiewicz</cp:lastModifiedBy>
  <cp:revision>698</cp:revision>
  <cp:lastPrinted>1601-01-01T00:00:00Z</cp:lastPrinted>
  <dcterms:created xsi:type="dcterms:W3CDTF">2005-10-24T18:44:19Z</dcterms:created>
  <dcterms:modified xsi:type="dcterms:W3CDTF">2018-08-04T14:43:33Z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TC010721191033</vt:lpwstr>
  </property>
</Properties>
</file>